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86"/>
  </p:notesMasterIdLst>
  <p:sldIdLst>
    <p:sldId id="380" r:id="rId2"/>
    <p:sldId id="256" r:id="rId3"/>
    <p:sldId id="378" r:id="rId4"/>
    <p:sldId id="381" r:id="rId5"/>
    <p:sldId id="340" r:id="rId6"/>
    <p:sldId id="339" r:id="rId7"/>
    <p:sldId id="341" r:id="rId8"/>
    <p:sldId id="342" r:id="rId9"/>
    <p:sldId id="343" r:id="rId10"/>
    <p:sldId id="257" r:id="rId11"/>
    <p:sldId id="271" r:id="rId12"/>
    <p:sldId id="258" r:id="rId13"/>
    <p:sldId id="259" r:id="rId14"/>
    <p:sldId id="260" r:id="rId15"/>
    <p:sldId id="287" r:id="rId16"/>
    <p:sldId id="261" r:id="rId17"/>
    <p:sldId id="262" r:id="rId18"/>
    <p:sldId id="344" r:id="rId19"/>
    <p:sldId id="263" r:id="rId20"/>
    <p:sldId id="270" r:id="rId21"/>
    <p:sldId id="265" r:id="rId22"/>
    <p:sldId id="264" r:id="rId23"/>
    <p:sldId id="322" r:id="rId24"/>
    <p:sldId id="323" r:id="rId25"/>
    <p:sldId id="346" r:id="rId26"/>
    <p:sldId id="345" r:id="rId27"/>
    <p:sldId id="278" r:id="rId28"/>
    <p:sldId id="279" r:id="rId29"/>
    <p:sldId id="347" r:id="rId30"/>
    <p:sldId id="280" r:id="rId31"/>
    <p:sldId id="348" r:id="rId32"/>
    <p:sldId id="362" r:id="rId33"/>
    <p:sldId id="363" r:id="rId34"/>
    <p:sldId id="281" r:id="rId35"/>
    <p:sldId id="283" r:id="rId36"/>
    <p:sldId id="292" r:id="rId37"/>
    <p:sldId id="286" r:id="rId38"/>
    <p:sldId id="369" r:id="rId39"/>
    <p:sldId id="282" r:id="rId40"/>
    <p:sldId id="288" r:id="rId41"/>
    <p:sldId id="290" r:id="rId42"/>
    <p:sldId id="351" r:id="rId43"/>
    <p:sldId id="321" r:id="rId44"/>
    <p:sldId id="350" r:id="rId45"/>
    <p:sldId id="293" r:id="rId46"/>
    <p:sldId id="291" r:id="rId47"/>
    <p:sldId id="294" r:id="rId48"/>
    <p:sldId id="295" r:id="rId49"/>
    <p:sldId id="364" r:id="rId50"/>
    <p:sldId id="313" r:id="rId51"/>
    <p:sldId id="317" r:id="rId52"/>
    <p:sldId id="298" r:id="rId53"/>
    <p:sldId id="311" r:id="rId54"/>
    <p:sldId id="368" r:id="rId55"/>
    <p:sldId id="356" r:id="rId56"/>
    <p:sldId id="365" r:id="rId57"/>
    <p:sldId id="312" r:id="rId58"/>
    <p:sldId id="377" r:id="rId59"/>
    <p:sldId id="308" r:id="rId60"/>
    <p:sldId id="370" r:id="rId61"/>
    <p:sldId id="374" r:id="rId62"/>
    <p:sldId id="372" r:id="rId63"/>
    <p:sldId id="375" r:id="rId64"/>
    <p:sldId id="361" r:id="rId65"/>
    <p:sldId id="376" r:id="rId66"/>
    <p:sldId id="301" r:id="rId67"/>
    <p:sldId id="357" r:id="rId68"/>
    <p:sldId id="299" r:id="rId69"/>
    <p:sldId id="302" r:id="rId70"/>
    <p:sldId id="303" r:id="rId71"/>
    <p:sldId id="307" r:id="rId72"/>
    <p:sldId id="304" r:id="rId73"/>
    <p:sldId id="305" r:id="rId74"/>
    <p:sldId id="306" r:id="rId75"/>
    <p:sldId id="338" r:id="rId76"/>
    <p:sldId id="324" r:id="rId77"/>
    <p:sldId id="325" r:id="rId78"/>
    <p:sldId id="326" r:id="rId79"/>
    <p:sldId id="327" r:id="rId80"/>
    <p:sldId id="328" r:id="rId81"/>
    <p:sldId id="334" r:id="rId82"/>
    <p:sldId id="335" r:id="rId83"/>
    <p:sldId id="336" r:id="rId84"/>
    <p:sldId id="379" r:id="rId8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FF"/>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609" autoAdjust="0"/>
    <p:restoredTop sz="94612" autoAdjust="0"/>
  </p:normalViewPr>
  <p:slideViewPr>
    <p:cSldViewPr>
      <p:cViewPr varScale="1">
        <p:scale>
          <a:sx n="80" d="100"/>
          <a:sy n="80" d="100"/>
        </p:scale>
        <p:origin x="-802" y="-82"/>
      </p:cViewPr>
      <p:guideLst>
        <p:guide orient="horz" pos="2160"/>
        <p:guide pos="2880"/>
      </p:guideLst>
    </p:cSldViewPr>
  </p:slideViewPr>
  <p:outlineViewPr>
    <p:cViewPr>
      <p:scale>
        <a:sx n="33" d="100"/>
        <a:sy n="33" d="100"/>
      </p:scale>
      <p:origin x="62" y="10013"/>
    </p:cViewPr>
  </p:outlineViewPr>
  <p:notesTextViewPr>
    <p:cViewPr>
      <p:scale>
        <a:sx n="100" d="100"/>
        <a:sy n="100" d="100"/>
      </p:scale>
      <p:origin x="0" y="0"/>
    </p:cViewPr>
  </p:notesTextViewPr>
  <p:sorterViewPr>
    <p:cViewPr>
      <p:scale>
        <a:sx n="66" d="100"/>
        <a:sy n="66" d="100"/>
      </p:scale>
      <p:origin x="0" y="2693"/>
    </p:cViewPr>
  </p:sorterViewPr>
  <p:notesViewPr>
    <p:cSldViewPr>
      <p:cViewPr varScale="1">
        <p:scale>
          <a:sx n="59" d="100"/>
          <a:sy n="59" d="100"/>
        </p:scale>
        <p:origin x="-174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228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8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228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228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F60E0EA-B729-466A-A4B2-93FBD974C741}"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0EA23D0-D5A8-4582-84EE-5C1299BA6F0B}" type="slidenum">
              <a:rPr lang="fr-FR" smtClean="0"/>
              <a:pPr/>
              <a:t>21</a:t>
            </a:fld>
            <a:endParaRPr lang="fr-FR"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F60E0EA-B729-466A-A4B2-93FBD974C741}" type="slidenum">
              <a:rPr lang="fr-FR" smtClean="0"/>
              <a:pPr>
                <a:defRPr/>
              </a:pPr>
              <a:t>38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F60E0EA-B729-466A-A4B2-93FBD974C741}" type="slidenum">
              <a:rPr lang="fr-FR" smtClean="0"/>
              <a:pPr>
                <a:defRPr/>
              </a:pPr>
              <a:t>70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5" name="Espace réservé du pied de page 4"/>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F6C6BBE7-DD7D-4CCC-87DA-C48486626EB0}" type="slidenum">
              <a:rPr lang="fr-FR" smtClean="0"/>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5" name="Espace réservé du pied de page 4"/>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B2DEDF70-FAFC-4290-B6A4-3F1F3A8462A3}"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5" name="Espace réservé du pied de page 4"/>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2ED09E0D-9E55-46B0-81D7-3072CF5C7755}" type="slidenum">
              <a:rPr lang="fr-FR" smtClean="0"/>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t>Guy Brousseau</a:t>
            </a: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Cours de Didactique des mathématiques 2010-2012 </a:t>
            </a: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10D10B7-4110-4568-BAD9-23E4D46C398B}"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r>
              <a:rPr lang="fr-FR" smtClean="0"/>
              <a:t>Guy Brousseau</a:t>
            </a: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Cours de Didactique des mathématiques 2010-2012 </a:t>
            </a: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9E127E3-EB5E-4913-AEAF-5E91A3180D86}"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5" name="Espace réservé du pied de page 4"/>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5" name="Espace réservé du pied de page 4"/>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7910C545-0955-4A3C-A23A-4B54F908AF1D}" type="slidenum">
              <a:rPr lang="fr-FR" smtClean="0"/>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1CB11914-E6E8-466D-8428-BA7DC9F3839F}" type="slidenum">
              <a:rPr lang="fr-FR" smtClean="0"/>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9" name="Espace réservé du numéro de diapositive 8"/>
          <p:cNvSpPr>
            <a:spLocks noGrp="1"/>
          </p:cNvSpPr>
          <p:nvPr>
            <p:ph type="sldNum" sz="quarter" idx="12"/>
          </p:nvPr>
        </p:nvSpPr>
        <p:spPr/>
        <p:txBody>
          <a:bodyPr/>
          <a:lstStyle/>
          <a:p>
            <a:pPr>
              <a:defRPr/>
            </a:pPr>
            <a:fld id="{D41E9AD5-D3AD-44EF-803E-0D73D8655978}" type="slidenum">
              <a:rPr lang="fr-FR" smtClean="0"/>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defRPr/>
            </a:pPr>
            <a:r>
              <a:rPr lang="fr-FR" smtClean="0"/>
              <a:t>Guy Brousseau</a:t>
            </a:r>
            <a:endParaRPr lang="fr-FR"/>
          </a:p>
        </p:txBody>
      </p:sp>
      <p:sp>
        <p:nvSpPr>
          <p:cNvPr id="4" name="Espace réservé du pied de page 3"/>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C575FDF9-5AEB-4A39-8F79-F1A4D67E5F77}"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r>
              <a:rPr lang="fr-FR" smtClean="0"/>
              <a:t>Guy Brousseau</a:t>
            </a:r>
            <a:endParaRPr lang="fr-FR"/>
          </a:p>
        </p:txBody>
      </p:sp>
      <p:sp>
        <p:nvSpPr>
          <p:cNvPr id="3" name="Espace réservé du pied de page 2"/>
          <p:cNvSpPr>
            <a:spLocks noGrp="1"/>
          </p:cNvSpPr>
          <p:nvPr>
            <p:ph type="ftr" sz="quarter" idx="11"/>
          </p:nvPr>
        </p:nvSpPr>
        <p:spPr/>
        <p:txBody>
          <a:bodyPr/>
          <a:lstStyle/>
          <a:p>
            <a:pPr>
              <a:defRPr/>
            </a:pPr>
            <a:r>
              <a:rPr lang="fr-FR" smtClean="0"/>
              <a:t>Cours de Didactique des mathématiques 2010-2012 </a:t>
            </a:r>
            <a:endParaRPr lang="fr-FR"/>
          </a:p>
        </p:txBody>
      </p:sp>
      <p:sp>
        <p:nvSpPr>
          <p:cNvPr id="4" name="Espace réservé du numéro de diapositive 3"/>
          <p:cNvSpPr>
            <a:spLocks noGrp="1"/>
          </p:cNvSpPr>
          <p:nvPr>
            <p:ph type="sldNum" sz="quarter" idx="12"/>
          </p:nvPr>
        </p:nvSpPr>
        <p:spPr/>
        <p:txBody>
          <a:bodyPr/>
          <a:lstStyle/>
          <a:p>
            <a:pPr>
              <a:defRPr/>
            </a:pPr>
            <a:fld id="{CED973C8-06D9-4E42-8C95-D94300478003}"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CD01D0FA-D0A4-4A16-870C-B3313549E2B7}" type="slidenum">
              <a:rPr lang="fr-FR" smtClean="0"/>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6D0B13B8-CA40-48AC-B02B-FA77E725577D}" type="slidenum">
              <a:rPr lang="fr-FR" smtClean="0"/>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fr-FR" smtClean="0"/>
              <a:t>Guy Brousseau</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6F99BCA-AE58-45BC-96D4-A86A30A16A53}"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filmprob/tirage01.avi"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filmprob/tirage01.av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filmprob/m&#233;thod8-3.avi"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filmprob/m&#233;thod8-3.avi"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Premier enseignement de la Statistique au CM2</a:t>
            </a:r>
            <a:endParaRPr lang="fr-FR" dirty="0"/>
          </a:p>
        </p:txBody>
      </p:sp>
      <p:sp>
        <p:nvSpPr>
          <p:cNvPr id="3" name="Sous-titre 2"/>
          <p:cNvSpPr>
            <a:spLocks noGrp="1"/>
          </p:cNvSpPr>
          <p:nvPr>
            <p:ph type="subTitle" idx="1"/>
          </p:nvPr>
        </p:nvSpPr>
        <p:spPr>
          <a:xfrm>
            <a:off x="899592" y="3886200"/>
            <a:ext cx="7272808" cy="1919064"/>
          </a:xfrm>
        </p:spPr>
        <p:txBody>
          <a:bodyPr>
            <a:normAutofit fontScale="92500" lnSpcReduction="20000"/>
          </a:bodyPr>
          <a:lstStyle/>
          <a:p>
            <a:r>
              <a:rPr lang="fr-FR" dirty="0" smtClean="0">
                <a:solidFill>
                  <a:srgbClr val="FF0000"/>
                </a:solidFill>
              </a:rPr>
              <a:t>Partie 1 Le récit du curriculum </a:t>
            </a:r>
          </a:p>
          <a:p>
            <a:pPr algn="l"/>
            <a:endParaRPr lang="fr-FR" sz="1200" dirty="0" smtClean="0"/>
          </a:p>
          <a:p>
            <a:r>
              <a:rPr lang="fr-FR" sz="2800" dirty="0" smtClean="0"/>
              <a:t>Partie 2 </a:t>
            </a:r>
            <a:endParaRPr lang="fr-FR" sz="2800" dirty="0" smtClean="0"/>
          </a:p>
          <a:p>
            <a:pPr algn="l"/>
            <a:r>
              <a:rPr lang="fr-FR" sz="2800" dirty="0" smtClean="0"/>
              <a:t>Premier </a:t>
            </a:r>
            <a:r>
              <a:rPr lang="fr-FR" sz="2800" dirty="0" smtClean="0"/>
              <a:t>enseignement de la Statistique au CM2 : </a:t>
            </a:r>
            <a:endParaRPr lang="fr-FR" sz="2800" dirty="0" smtClean="0"/>
          </a:p>
          <a:p>
            <a:pPr algn="l"/>
            <a:r>
              <a:rPr lang="fr-FR" sz="2800" dirty="0" smtClean="0"/>
              <a:t>2</a:t>
            </a:r>
            <a:r>
              <a:rPr lang="fr-FR" sz="2800" dirty="0" smtClean="0"/>
              <a:t>. la </a:t>
            </a:r>
            <a:r>
              <a:rPr lang="fr-FR" sz="2800" dirty="0" smtClean="0"/>
              <a:t>conception du curriculum </a:t>
            </a:r>
            <a:r>
              <a:rPr lang="fr-FR" sz="2800" dirty="0" smtClean="0"/>
              <a:t>(</a:t>
            </a:r>
            <a:r>
              <a:rPr lang="fr-FR" sz="2800" dirty="0" smtClean="0"/>
              <a:t>à paraître </a:t>
            </a:r>
            <a:r>
              <a:rPr lang="fr-FR" sz="2800" dirty="0" smtClean="0"/>
              <a:t>)</a:t>
            </a:r>
            <a:endParaRPr lang="fr-FR" sz="2800" dirty="0"/>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5" name="Espace réservé du pied de page 4"/>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F6C6BBE7-DD7D-4CCC-87DA-C48486626EB0}" type="slidenum">
              <a:rPr lang="fr-FR" smtClean="0"/>
              <a:pPr>
                <a:defRPr/>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88640"/>
            <a:ext cx="8229600" cy="940966"/>
          </a:xfrm>
        </p:spPr>
        <p:txBody>
          <a:bodyPr>
            <a:normAutofit/>
          </a:bodyPr>
          <a:lstStyle/>
          <a:p>
            <a:pPr eaLnBrk="1" hangingPunct="1"/>
            <a:r>
              <a:rPr lang="fr-FR" sz="3600" dirty="0" smtClean="0"/>
              <a:t>Les étapes du curriculum expérimental  </a:t>
            </a:r>
          </a:p>
        </p:txBody>
      </p:sp>
      <p:sp>
        <p:nvSpPr>
          <p:cNvPr id="4099" name="Rectangle 3"/>
          <p:cNvSpPr>
            <a:spLocks noGrp="1" noChangeArrowheads="1"/>
          </p:cNvSpPr>
          <p:nvPr>
            <p:ph idx="1"/>
          </p:nvPr>
        </p:nvSpPr>
        <p:spPr>
          <a:xfrm>
            <a:off x="468313" y="1196752"/>
            <a:ext cx="8229600" cy="4824536"/>
          </a:xfrm>
        </p:spPr>
        <p:txBody>
          <a:bodyPr/>
          <a:lstStyle/>
          <a:p>
            <a:pPr eaLnBrk="1" hangingPunct="1">
              <a:buNone/>
            </a:pPr>
            <a:r>
              <a:rPr lang="fr-FR" sz="2400" dirty="0" smtClean="0"/>
              <a:t>1. Epreuve fondamentale : deviner ce qui est caché  (séances 1 à 5)    </a:t>
            </a:r>
            <a:r>
              <a:rPr lang="fr-FR" sz="2400" dirty="0" smtClean="0">
                <a:solidFill>
                  <a:srgbClr val="7030A0"/>
                </a:solidFill>
              </a:rPr>
              <a:t>diapos 11 à 24</a:t>
            </a:r>
          </a:p>
          <a:p>
            <a:pPr eaLnBrk="1" hangingPunct="1">
              <a:buNone/>
            </a:pPr>
            <a:r>
              <a:rPr lang="fr-FR" sz="2400" dirty="0" smtClean="0"/>
              <a:t>2. Modélisation et comparaison d’expériences (séances 6 à 8)                          </a:t>
            </a:r>
            <a:r>
              <a:rPr lang="fr-FR" sz="2400" dirty="0" smtClean="0">
                <a:solidFill>
                  <a:srgbClr val="7030A0"/>
                </a:solidFill>
              </a:rPr>
              <a:t>diapos 25 à 40</a:t>
            </a:r>
          </a:p>
          <a:p>
            <a:pPr eaLnBrk="1" hangingPunct="1">
              <a:buNone/>
            </a:pPr>
            <a:r>
              <a:rPr lang="fr-FR" sz="2400" dirty="0" smtClean="0"/>
              <a:t>3. Représentation graphique de séries d’observations</a:t>
            </a:r>
          </a:p>
          <a:p>
            <a:pPr eaLnBrk="1" hangingPunct="1">
              <a:buNone/>
            </a:pPr>
            <a:r>
              <a:rPr lang="fr-FR" sz="2400" dirty="0" smtClean="0"/>
              <a:t> séances (8-16)         </a:t>
            </a:r>
            <a:r>
              <a:rPr lang="fr-FR" sz="2400" dirty="0" smtClean="0">
                <a:solidFill>
                  <a:srgbClr val="7030A0"/>
                </a:solidFill>
              </a:rPr>
              <a:t>diapos 41 à 48</a:t>
            </a:r>
          </a:p>
          <a:p>
            <a:pPr eaLnBrk="1" hangingPunct="1">
              <a:buNone/>
            </a:pPr>
            <a:r>
              <a:rPr lang="fr-FR" sz="2400" dirty="0" smtClean="0"/>
              <a:t>4. Convergence et décisi</a:t>
            </a:r>
            <a:r>
              <a:rPr lang="en-US" sz="2400" dirty="0" smtClean="0">
                <a:cs typeface="Arial" charset="0"/>
              </a:rPr>
              <a:t>o</a:t>
            </a:r>
            <a:r>
              <a:rPr lang="fr-FR" sz="2400" dirty="0" smtClean="0"/>
              <a:t>n (17-2O)           </a:t>
            </a:r>
            <a:r>
              <a:rPr lang="fr-FR" sz="2400" dirty="0" smtClean="0">
                <a:solidFill>
                  <a:srgbClr val="7030A0"/>
                </a:solidFill>
              </a:rPr>
              <a:t>diapos 49-55 </a:t>
            </a:r>
          </a:p>
          <a:p>
            <a:pPr eaLnBrk="1" hangingPunct="1">
              <a:buNone/>
            </a:pPr>
            <a:r>
              <a:rPr lang="fr-FR" sz="2400" dirty="0" smtClean="0"/>
              <a:t>5. Intervalles de décisi</a:t>
            </a:r>
            <a:r>
              <a:rPr lang="en-US" sz="2400" dirty="0" smtClean="0">
                <a:cs typeface="Arial" charset="0"/>
              </a:rPr>
              <a:t>o</a:t>
            </a:r>
            <a:r>
              <a:rPr lang="fr-FR" sz="2400" dirty="0" smtClean="0"/>
              <a:t>n (21-25)                </a:t>
            </a:r>
            <a:r>
              <a:rPr lang="fr-FR" sz="2400" dirty="0" smtClean="0">
                <a:solidFill>
                  <a:srgbClr val="7030A0"/>
                </a:solidFill>
              </a:rPr>
              <a:t>diapos 56 à 66</a:t>
            </a:r>
          </a:p>
          <a:p>
            <a:pPr eaLnBrk="1" hangingPunct="1">
              <a:buNone/>
            </a:pPr>
            <a:r>
              <a:rPr lang="fr-FR" sz="2400" dirty="0" smtClean="0"/>
              <a:t>6. événements et leur probabilité (26-32),  </a:t>
            </a:r>
            <a:r>
              <a:rPr lang="fr-FR" sz="2400" dirty="0" smtClean="0">
                <a:solidFill>
                  <a:srgbClr val="7030A0"/>
                </a:solidFill>
              </a:rPr>
              <a:t>diapos 67 à 74</a:t>
            </a:r>
          </a:p>
          <a:p>
            <a:pPr eaLnBrk="1" hangingPunct="1">
              <a:buNone/>
            </a:pPr>
            <a:endParaRPr lang="fr-FR" sz="2400" dirty="0" smtClean="0">
              <a:solidFill>
                <a:srgbClr val="7030A0"/>
              </a:solidFill>
            </a:endParaRPr>
          </a:p>
          <a:p>
            <a:pPr eaLnBrk="1" hangingPunct="1">
              <a:buNone/>
            </a:pPr>
            <a:r>
              <a:rPr lang="fr-FR" sz="2400" dirty="0" smtClean="0"/>
              <a:t>7</a:t>
            </a:r>
            <a:r>
              <a:rPr lang="fr-FR" sz="2400" i="1" dirty="0" smtClean="0"/>
              <a:t>. Conclusions, Comparaison avec d’autres méthodes </a:t>
            </a:r>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48BF64D8-7ED7-4B16-A47E-83A7AD7E0083}" type="slidenum">
              <a:rPr lang="fr-FR" smtClean="0"/>
              <a:pPr>
                <a:defRPr/>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pPr eaLnBrk="1" hangingPunct="1"/>
            <a:r>
              <a:rPr lang="fr-FR" b="1" dirty="0" smtClean="0"/>
              <a:t>1. Deviner ce qui est caché</a:t>
            </a:r>
          </a:p>
        </p:txBody>
      </p:sp>
      <p:sp>
        <p:nvSpPr>
          <p:cNvPr id="5123" name="Rectangle 5"/>
          <p:cNvSpPr>
            <a:spLocks noGrp="1" noChangeArrowheads="1"/>
          </p:cNvSpPr>
          <p:nvPr>
            <p:ph type="subTitle" idx="1"/>
          </p:nvPr>
        </p:nvSpPr>
        <p:spPr>
          <a:xfrm>
            <a:off x="1371600" y="3886200"/>
            <a:ext cx="6400800" cy="982663"/>
          </a:xfrm>
        </p:spPr>
        <p:txBody>
          <a:bodyPr/>
          <a:lstStyle/>
          <a:p>
            <a:pPr eaLnBrk="1" hangingPunct="1"/>
            <a:r>
              <a:rPr lang="fr-FR" dirty="0" smtClean="0"/>
              <a:t>Expérience de statistique</a:t>
            </a:r>
            <a:endParaRPr lang="fr-FR" noProof="0" smtClean="0"/>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F6C6BBE7-DD7D-4CCC-87DA-C48486626EB0}" type="slidenum">
              <a:rPr lang="fr-FR" smtClean="0"/>
              <a:pPr>
                <a:defRPr/>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457200" y="777875"/>
            <a:ext cx="8229600" cy="850925"/>
          </a:xfrm>
        </p:spPr>
        <p:txBody>
          <a:bodyPr/>
          <a:lstStyle/>
          <a:p>
            <a:pPr algn="l" eaLnBrk="1" hangingPunct="1"/>
            <a:r>
              <a:rPr lang="fr-FR" sz="3600" noProof="0" smtClean="0"/>
              <a:t>1.a. Préparation de la m</a:t>
            </a:r>
            <a:r>
              <a:rPr lang="fr-FR" sz="3600" noProof="0" smtClean="0">
                <a:cs typeface="Arial" charset="0"/>
              </a:rPr>
              <a:t>achine</a:t>
            </a:r>
            <a:endParaRPr lang="fr-FR" sz="3600" noProof="0" smtClean="0"/>
          </a:p>
        </p:txBody>
      </p:sp>
      <p:sp>
        <p:nvSpPr>
          <p:cNvPr id="6146" name="Rectangle 3"/>
          <p:cNvSpPr>
            <a:spLocks noGrp="1" noChangeArrowheads="1"/>
          </p:cNvSpPr>
          <p:nvPr>
            <p:ph idx="1"/>
          </p:nvPr>
        </p:nvSpPr>
        <p:spPr>
          <a:xfrm>
            <a:off x="395288" y="2060575"/>
            <a:ext cx="8229600" cy="3527425"/>
          </a:xfrm>
        </p:spPr>
        <p:txBody>
          <a:bodyPr/>
          <a:lstStyle/>
          <a:p>
            <a:pPr eaLnBrk="1" hangingPunct="1">
              <a:lnSpc>
                <a:spcPct val="90000"/>
              </a:lnSpc>
              <a:buFontTx/>
              <a:buNone/>
            </a:pPr>
            <a:r>
              <a:rPr lang="fr-FR" noProof="0" smtClean="0">
                <a:solidFill>
                  <a:srgbClr val="FF0000"/>
                </a:solidFill>
              </a:rPr>
              <a:t>P:</a:t>
            </a:r>
            <a:r>
              <a:rPr lang="fr-FR" noProof="0" smtClean="0"/>
              <a:t> </a:t>
            </a:r>
            <a:r>
              <a:rPr lang="fr-FR" i="1" noProof="0" smtClean="0"/>
              <a:t>«Votre  camarade Jean va mettre dans cette bouteille (opaque et vide), 5 boules prises dans ce sac (opaque lui aussi), qui en contient une trentaine. </a:t>
            </a:r>
          </a:p>
          <a:p>
            <a:pPr eaLnBrk="1" hangingPunct="1">
              <a:lnSpc>
                <a:spcPct val="90000"/>
              </a:lnSpc>
              <a:buFontTx/>
              <a:buNone/>
            </a:pPr>
            <a:r>
              <a:rPr lang="fr-FR" i="1" noProof="0" smtClean="0"/>
              <a:t>Venez vérifier que dans ce sac, il n’y a pas autre chose que des boules blanches et des boules noires».</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12</a:t>
            </a:fld>
            <a:endParaRPr lang="fr-FR"/>
          </a:p>
        </p:txBody>
      </p:sp>
      <p:sp>
        <p:nvSpPr>
          <p:cNvPr id="6148" name="ZoneTexte 3"/>
          <p:cNvSpPr txBox="1">
            <a:spLocks noChangeArrowheads="1"/>
          </p:cNvSpPr>
          <p:nvPr/>
        </p:nvSpPr>
        <p:spPr bwMode="auto">
          <a:xfrm>
            <a:off x="107504" y="116632"/>
            <a:ext cx="3887788" cy="368300"/>
          </a:xfrm>
          <a:prstGeom prst="rect">
            <a:avLst/>
          </a:prstGeom>
          <a:solidFill>
            <a:srgbClr val="92D050"/>
          </a:solidFill>
          <a:ln w="9525">
            <a:noFill/>
            <a:miter lim="800000"/>
            <a:headEnd/>
            <a:tailEnd/>
          </a:ln>
        </p:spPr>
        <p:txBody>
          <a:bodyPr>
            <a:spAutoFit/>
          </a:bodyPr>
          <a:lstStyle/>
          <a:p>
            <a:r>
              <a:rPr lang="fr-FR"/>
              <a:t>Compte rendu d’observation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763588"/>
            <a:ext cx="8229600" cy="5618162"/>
          </a:xfrm>
        </p:spPr>
        <p:txBody>
          <a:bodyPr/>
          <a:lstStyle/>
          <a:p>
            <a:pPr eaLnBrk="1" hangingPunct="1"/>
            <a:r>
              <a:rPr lang="fr-FR" sz="2800" noProof="0" smtClean="0">
                <a:solidFill>
                  <a:srgbClr val="FF0000"/>
                </a:solidFill>
              </a:rPr>
              <a:t>P:</a:t>
            </a:r>
            <a:r>
              <a:rPr lang="fr-FR" sz="2800" noProof="0" smtClean="0"/>
              <a:t> </a:t>
            </a:r>
            <a:r>
              <a:rPr lang="fr-FR" sz="2800" i="1" noProof="0" smtClean="0"/>
              <a:t>«Jean, mélange les boules dans le sac! Maintenant, sans regarder, sépare 5 boules et maintiens les a part dans le sac, saisis les de l’extérieur du sac».</a:t>
            </a:r>
          </a:p>
          <a:p>
            <a:pPr eaLnBrk="1" hangingPunct="1"/>
            <a:r>
              <a:rPr lang="fr-FR" sz="2800" i="1" noProof="0" smtClean="0"/>
              <a:t>«Venez vérifier qu’il y en a 5. Mettez la bouteille dans le sac». </a:t>
            </a:r>
          </a:p>
          <a:p>
            <a:pPr eaLnBrk="1" hangingPunct="1"/>
            <a:r>
              <a:rPr lang="fr-FR" sz="2800" i="1" noProof="0" smtClean="0"/>
              <a:t>«Jean, fais entrer les cinq boules dans la bouteille et ferme la avec ce bouchon translucide !».</a:t>
            </a:r>
          </a:p>
          <a:p>
            <a:pPr eaLnBrk="1" hangingPunct="1"/>
            <a:r>
              <a:rPr lang="fr-FR" sz="2800" i="1" noProof="0" smtClean="0"/>
              <a:t>«Vous êtes sûrs  que dans cette bouteille il y a exactement 5 boules et que personne ne sait de quelle couleur elles sont . </a:t>
            </a:r>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48BF64D8-7ED7-4B16-A47E-83A7AD7E0083}" type="slidenum">
              <a:rPr lang="fr-FR" smtClean="0"/>
              <a:pPr>
                <a:defRPr/>
              </a:pPr>
              <a:t>13</a:t>
            </a:fld>
            <a:endParaRPr lang="fr-FR"/>
          </a:p>
        </p:txBody>
      </p:sp>
      <p:sp>
        <p:nvSpPr>
          <p:cNvPr id="7171" name="ZoneTexte 2"/>
          <p:cNvSpPr txBox="1">
            <a:spLocks noChangeArrowheads="1"/>
          </p:cNvSpPr>
          <p:nvPr/>
        </p:nvSpPr>
        <p:spPr bwMode="auto">
          <a:xfrm>
            <a:off x="107504" y="116632"/>
            <a:ext cx="3887788" cy="368300"/>
          </a:xfrm>
          <a:prstGeom prst="rect">
            <a:avLst/>
          </a:prstGeom>
          <a:solidFill>
            <a:srgbClr val="92D050"/>
          </a:solidFill>
          <a:ln w="9525">
            <a:noFill/>
            <a:miter lim="800000"/>
            <a:headEnd/>
            <a:tailEnd/>
          </a:ln>
        </p:spPr>
        <p:txBody>
          <a:bodyPr>
            <a:spAutoFit/>
          </a:bodyPr>
          <a:lstStyle/>
          <a:p>
            <a:r>
              <a:rPr lang="fr-FR"/>
              <a:t>Compte rendu d’observation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5775"/>
            <a:ext cx="8229600" cy="1143000"/>
          </a:xfrm>
        </p:spPr>
        <p:txBody>
          <a:bodyPr/>
          <a:lstStyle/>
          <a:p>
            <a:pPr algn="l" eaLnBrk="1" hangingPunct="1"/>
            <a:r>
              <a:rPr lang="fr-FR" sz="3600" noProof="0" smtClean="0"/>
              <a:t>1.b. Premières observations</a:t>
            </a:r>
          </a:p>
        </p:txBody>
      </p:sp>
      <p:sp>
        <p:nvSpPr>
          <p:cNvPr id="8195" name="Rectangle 3"/>
          <p:cNvSpPr>
            <a:spLocks noGrp="1" noChangeArrowheads="1"/>
          </p:cNvSpPr>
          <p:nvPr>
            <p:ph idx="1"/>
          </p:nvPr>
        </p:nvSpPr>
        <p:spPr>
          <a:xfrm>
            <a:off x="468313" y="1412776"/>
            <a:ext cx="8229600" cy="5111849"/>
          </a:xfrm>
        </p:spPr>
        <p:txBody>
          <a:bodyPr>
            <a:normAutofit lnSpcReduction="10000"/>
          </a:bodyPr>
          <a:lstStyle/>
          <a:p>
            <a:pPr eaLnBrk="1" hangingPunct="1"/>
            <a:r>
              <a:rPr lang="fr-FR" sz="2800" noProof="0" smtClean="0">
                <a:solidFill>
                  <a:srgbClr val="FF0000"/>
                </a:solidFill>
              </a:rPr>
              <a:t>P:</a:t>
            </a:r>
            <a:r>
              <a:rPr lang="fr-FR" sz="2800" i="1" noProof="0" smtClean="0"/>
              <a:t> Nous allons essayer de savoir ce que contient cette bouteille </a:t>
            </a:r>
            <a:r>
              <a:rPr lang="fr-FR" sz="2800" i="1" noProof="0" smtClean="0">
                <a:solidFill>
                  <a:srgbClr val="FF0000"/>
                </a:solidFill>
              </a:rPr>
              <a:t>sans jamais l’ouvrir</a:t>
            </a:r>
            <a:r>
              <a:rPr lang="fr-FR" sz="2800" i="1" noProof="0" smtClean="0"/>
              <a:t>.»</a:t>
            </a:r>
          </a:p>
          <a:p>
            <a:pPr eaLnBrk="1" hangingPunct="1"/>
            <a:r>
              <a:rPr lang="fr-FR" sz="2800" noProof="0" smtClean="0"/>
              <a:t>Les élèves regardent à travers le bouchon mais ne voient rien. Mais en renversant la bouteille, une boule paraît. </a:t>
            </a:r>
          </a:p>
          <a:p>
            <a:pPr eaLnBrk="1" hangingPunct="1"/>
            <a:r>
              <a:rPr lang="fr-FR" sz="2800" i="1" noProof="0" smtClean="0">
                <a:solidFill>
                  <a:srgbClr val="FF0000"/>
                </a:solidFill>
              </a:rPr>
              <a:t>E.</a:t>
            </a:r>
            <a:r>
              <a:rPr lang="fr-FR" sz="2800" i="1" noProof="0" smtClean="0"/>
              <a:t> «Il y a une blanche ! ... » </a:t>
            </a:r>
            <a:r>
              <a:rPr lang="fr-FR" sz="2800" noProof="0" smtClean="0"/>
              <a:t>(au moins une)</a:t>
            </a:r>
            <a:r>
              <a:rPr lang="fr-FR" sz="2800" i="1" noProof="0" smtClean="0"/>
              <a:t> </a:t>
            </a:r>
          </a:p>
          <a:p>
            <a:pPr eaLnBrk="1" hangingPunct="1"/>
            <a:r>
              <a:rPr lang="fr-FR" sz="2800" i="1" noProof="0" smtClean="0">
                <a:solidFill>
                  <a:srgbClr val="FF0000"/>
                </a:solidFill>
              </a:rPr>
              <a:t>E.</a:t>
            </a:r>
            <a:r>
              <a:rPr lang="fr-FR" sz="2800" noProof="0" smtClean="0"/>
              <a:t> </a:t>
            </a:r>
            <a:r>
              <a:rPr lang="fr-FR" sz="2800" i="1" noProof="0" smtClean="0"/>
              <a:t>Recommence... Il y a une noire aussi</a:t>
            </a:r>
            <a:r>
              <a:rPr lang="fr-FR" sz="2800" noProof="0" smtClean="0"/>
              <a:t> </a:t>
            </a:r>
            <a:r>
              <a:rPr lang="fr-FR" sz="2800" i="1" noProof="0" smtClean="0"/>
              <a:t>»</a:t>
            </a:r>
            <a:r>
              <a:rPr lang="fr-FR" sz="2800" noProof="0" smtClean="0"/>
              <a:t> </a:t>
            </a:r>
          </a:p>
          <a:p>
            <a:pPr eaLnBrk="1" hangingPunct="1"/>
            <a:r>
              <a:rPr lang="fr-FR" sz="2800" noProof="0" smtClean="0"/>
              <a:t>C’est la fin de l’épisode déterministe. Personne ne pourrait justifier dans ce système de continuer à renverser la bouteille. Des élèves déclarent le défi impossible.  </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14</a:t>
            </a:fld>
            <a:endParaRPr lang="fr-FR"/>
          </a:p>
        </p:txBody>
      </p:sp>
      <p:sp>
        <p:nvSpPr>
          <p:cNvPr id="8196" name="ZoneTexte 3"/>
          <p:cNvSpPr txBox="1">
            <a:spLocks noChangeArrowheads="1"/>
          </p:cNvSpPr>
          <p:nvPr/>
        </p:nvSpPr>
        <p:spPr bwMode="auto">
          <a:xfrm>
            <a:off x="107504" y="116632"/>
            <a:ext cx="3887788" cy="368300"/>
          </a:xfrm>
          <a:prstGeom prst="rect">
            <a:avLst/>
          </a:prstGeom>
          <a:solidFill>
            <a:srgbClr val="92D050"/>
          </a:solidFill>
          <a:ln w="9525">
            <a:noFill/>
            <a:miter lim="800000"/>
            <a:headEnd/>
            <a:tailEnd/>
          </a:ln>
        </p:spPr>
        <p:txBody>
          <a:bodyPr>
            <a:spAutoFit/>
          </a:bodyPr>
          <a:lstStyle/>
          <a:p>
            <a:r>
              <a:rPr lang="fr-FR"/>
              <a:t>Compte rendu d’observation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95288" y="282575"/>
            <a:ext cx="8353425" cy="6300788"/>
          </a:xfrm>
          <a:prstGeom prst="rect">
            <a:avLst/>
          </a:prstGeom>
          <a:noFill/>
          <a:ln w="9525">
            <a:noFill/>
            <a:miter lim="800000"/>
            <a:headEnd/>
            <a:tailEnd/>
          </a:ln>
        </p:spPr>
      </p:pic>
      <p:sp>
        <p:nvSpPr>
          <p:cNvPr id="9219" name="Text Box 3"/>
          <p:cNvSpPr txBox="1">
            <a:spLocks noChangeArrowheads="1"/>
          </p:cNvSpPr>
          <p:nvPr/>
        </p:nvSpPr>
        <p:spPr bwMode="auto">
          <a:xfrm>
            <a:off x="8101013" y="6381750"/>
            <a:ext cx="431800" cy="366713"/>
          </a:xfrm>
          <a:prstGeom prst="rect">
            <a:avLst/>
          </a:prstGeom>
          <a:noFill/>
          <a:ln w="9525">
            <a:noFill/>
            <a:miter lim="800000"/>
            <a:headEnd/>
            <a:tailEnd/>
          </a:ln>
        </p:spPr>
        <p:txBody>
          <a:bodyPr>
            <a:spAutoFit/>
          </a:bodyPr>
          <a:lstStyle/>
          <a:p>
            <a:pPr>
              <a:spcBef>
                <a:spcPct val="50000"/>
              </a:spcBef>
            </a:pPr>
            <a:r>
              <a:rPr lang="fr-FR">
                <a:sym typeface="Wingdings" pitchFamily="2" charset="2"/>
                <a:hlinkClick r:id="rId3" action="ppaction://hlinkfile"/>
              </a:rPr>
              <a:t></a:t>
            </a:r>
            <a:endParaRPr lang="fr-FR">
              <a:sym typeface="Wingdings" pitchFamily="2" charset="2"/>
            </a:endParaRPr>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CED973C8-06D9-4E42-8C95-D94300478003}" type="slidenum">
              <a:rPr lang="fr-FR" smtClean="0"/>
              <a:pPr>
                <a:defRPr/>
              </a:pPr>
              <a:t>15</a:t>
            </a:fld>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414338"/>
            <a:ext cx="8229600" cy="1143000"/>
          </a:xfrm>
        </p:spPr>
        <p:txBody>
          <a:bodyPr/>
          <a:lstStyle/>
          <a:p>
            <a:pPr algn="l" eaLnBrk="1" hangingPunct="1"/>
            <a:r>
              <a:rPr lang="fr-FR" sz="3600" noProof="0" smtClean="0"/>
              <a:t>1. c Hypothèses déterministes</a:t>
            </a:r>
          </a:p>
        </p:txBody>
      </p:sp>
      <p:sp>
        <p:nvSpPr>
          <p:cNvPr id="10242" name="Rectangle 3"/>
          <p:cNvSpPr>
            <a:spLocks noGrp="1" noChangeArrowheads="1"/>
          </p:cNvSpPr>
          <p:nvPr>
            <p:ph idx="1"/>
          </p:nvPr>
        </p:nvSpPr>
        <p:spPr>
          <a:xfrm>
            <a:off x="468313" y="1628775"/>
            <a:ext cx="8229600" cy="4392613"/>
          </a:xfrm>
        </p:spPr>
        <p:txBody>
          <a:bodyPr/>
          <a:lstStyle/>
          <a:p>
            <a:pPr eaLnBrk="1" hangingPunct="1"/>
            <a:r>
              <a:rPr lang="fr-FR" sz="2800" noProof="0" smtClean="0"/>
              <a:t>Mais d’autres élèves émettent des hypothèses qui vont faire avancer le processus:</a:t>
            </a:r>
          </a:p>
          <a:p>
            <a:pPr eaLnBrk="1" hangingPunct="1"/>
            <a:r>
              <a:rPr lang="fr-FR" sz="2800" i="1" noProof="0" smtClean="0">
                <a:solidFill>
                  <a:srgbClr val="FF0000"/>
                </a:solidFill>
              </a:rPr>
              <a:t>E.</a:t>
            </a:r>
            <a:r>
              <a:rPr lang="fr-FR" sz="2800" i="1" noProof="0" smtClean="0"/>
              <a:t> «Recommence cinq fois pour qu’on voie toutes les boules» </a:t>
            </a:r>
            <a:r>
              <a:rPr lang="fr-FR" sz="2800" noProof="0" smtClean="0"/>
              <a:t>dit un enfant  qui pense que peut-être les boules se montrent à tour de rôle. </a:t>
            </a:r>
          </a:p>
          <a:p>
            <a:pPr eaLnBrk="1" hangingPunct="1"/>
            <a:r>
              <a:rPr lang="fr-FR" sz="2800" i="1" noProof="0" smtClean="0">
                <a:solidFill>
                  <a:srgbClr val="FF0000"/>
                </a:solidFill>
              </a:rPr>
              <a:t>E.</a:t>
            </a:r>
            <a:r>
              <a:rPr lang="fr-FR" sz="2800" i="1" noProof="0" smtClean="0"/>
              <a:t> «Eh! Il y a trois boules blanches et deux noires»</a:t>
            </a:r>
          </a:p>
          <a:p>
            <a:pPr eaLnBrk="1" hangingPunct="1"/>
            <a:r>
              <a:rPr lang="fr-FR" sz="2800" noProof="0" smtClean="0"/>
              <a:t>A nouveau l’argument déterministe bloque </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16</a:t>
            </a:fld>
            <a:endParaRPr lang="fr-FR"/>
          </a:p>
        </p:txBody>
      </p:sp>
      <p:sp>
        <p:nvSpPr>
          <p:cNvPr id="10244" name="ZoneTexte 3"/>
          <p:cNvSpPr txBox="1">
            <a:spLocks noChangeArrowheads="1"/>
          </p:cNvSpPr>
          <p:nvPr/>
        </p:nvSpPr>
        <p:spPr bwMode="auto">
          <a:xfrm>
            <a:off x="107504" y="116632"/>
            <a:ext cx="3887788" cy="368300"/>
          </a:xfrm>
          <a:prstGeom prst="rect">
            <a:avLst/>
          </a:prstGeom>
          <a:solidFill>
            <a:srgbClr val="92D050"/>
          </a:solidFill>
          <a:ln w="9525">
            <a:noFill/>
            <a:miter lim="800000"/>
            <a:headEnd/>
            <a:tailEnd/>
          </a:ln>
        </p:spPr>
        <p:txBody>
          <a:bodyPr>
            <a:spAutoFit/>
          </a:bodyPr>
          <a:lstStyle/>
          <a:p>
            <a:r>
              <a:rPr lang="fr-FR"/>
              <a:t>Compte rendu d’observation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fr-FR" sz="3600" noProof="0" smtClean="0"/>
              <a:t>Pourquoi observer à nouveau ?</a:t>
            </a:r>
          </a:p>
        </p:txBody>
      </p:sp>
      <p:sp>
        <p:nvSpPr>
          <p:cNvPr id="11267" name="Rectangle 3"/>
          <p:cNvSpPr>
            <a:spLocks noGrp="1" noChangeArrowheads="1"/>
          </p:cNvSpPr>
          <p:nvPr>
            <p:ph idx="1"/>
          </p:nvPr>
        </p:nvSpPr>
        <p:spPr>
          <a:xfrm>
            <a:off x="323850" y="1412875"/>
            <a:ext cx="8496300" cy="4713288"/>
          </a:xfrm>
          <a:ln>
            <a:solidFill>
              <a:schemeClr val="accent2"/>
            </a:solidFill>
          </a:ln>
        </p:spPr>
        <p:txBody>
          <a:bodyPr/>
          <a:lstStyle/>
          <a:p>
            <a:pPr eaLnBrk="1" hangingPunct="1">
              <a:lnSpc>
                <a:spcPct val="90000"/>
              </a:lnSpc>
            </a:pPr>
            <a:r>
              <a:rPr lang="fr-FR" sz="2800" noProof="0" smtClean="0"/>
              <a:t>Il n’y avait pas de raison pour que l’histoire continue … Mais l’idée non exprimée que les boules se montrent toutes dans l’ordre, fait naître l’idée que ce qui apparaît doit </a:t>
            </a:r>
            <a:r>
              <a:rPr lang="fr-FR" sz="2800" i="1" noProof="0" smtClean="0">
                <a:solidFill>
                  <a:schemeClr val="accent2"/>
                </a:solidFill>
              </a:rPr>
              <a:t>«ressembler»</a:t>
            </a:r>
            <a:r>
              <a:rPr lang="fr-FR" sz="2800" noProof="0" smtClean="0"/>
              <a:t> au contenu de la bouteille... </a:t>
            </a:r>
          </a:p>
          <a:p>
            <a:pPr eaLnBrk="1" hangingPunct="1">
              <a:lnSpc>
                <a:spcPct val="90000"/>
              </a:lnSpc>
            </a:pPr>
            <a:r>
              <a:rPr lang="fr-FR" sz="2800" noProof="0" smtClean="0">
                <a:solidFill>
                  <a:srgbClr val="FF0000"/>
                </a:solidFill>
              </a:rPr>
              <a:t>Le professeur peut saisir l’occasion de relancer le processus </a:t>
            </a:r>
            <a:r>
              <a:rPr lang="fr-FR" sz="2800" noProof="0" smtClean="0"/>
              <a:t>:</a:t>
            </a:r>
          </a:p>
          <a:p>
            <a:pPr eaLnBrk="1" hangingPunct="1">
              <a:lnSpc>
                <a:spcPct val="90000"/>
              </a:lnSpc>
            </a:pPr>
            <a:r>
              <a:rPr lang="fr-FR" sz="2800" noProof="0" smtClean="0">
                <a:solidFill>
                  <a:srgbClr val="FF0000"/>
                </a:solidFill>
              </a:rPr>
              <a:t>P</a:t>
            </a:r>
            <a:r>
              <a:rPr lang="fr-FR" sz="2800" i="1" noProof="0" smtClean="0"/>
              <a:t>: «Si ce que tu dis est vrai, alors en recommençant on doit voir à nouveau trois blanches et deux noires... non?» (</a:t>
            </a:r>
            <a:r>
              <a:rPr lang="fr-FR" sz="2800" noProof="0" smtClean="0"/>
              <a:t>argument déterministe). </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17</a:t>
            </a:fld>
            <a:endParaRPr lang="fr-FR"/>
          </a:p>
        </p:txBody>
      </p:sp>
      <p:sp>
        <p:nvSpPr>
          <p:cNvPr id="11268" name="ZoneTexte 3"/>
          <p:cNvSpPr txBox="1">
            <a:spLocks noChangeArrowheads="1"/>
          </p:cNvSpPr>
          <p:nvPr/>
        </p:nvSpPr>
        <p:spPr bwMode="auto">
          <a:xfrm>
            <a:off x="107504" y="108372"/>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11188" y="260350"/>
            <a:ext cx="8208962" cy="366713"/>
          </a:xfrm>
          <a:prstGeom prst="rect">
            <a:avLst/>
          </a:prstGeom>
          <a:noFill/>
          <a:ln w="9525">
            <a:noFill/>
            <a:miter lim="800000"/>
            <a:headEnd/>
            <a:tailEnd/>
          </a:ln>
          <a:effectLst/>
        </p:spPr>
        <p:txBody>
          <a:bodyPr>
            <a:spAutoFit/>
          </a:bodyPr>
          <a:lstStyle/>
          <a:p>
            <a:pPr>
              <a:spcBef>
                <a:spcPct val="50000"/>
              </a:spcBef>
              <a:defRPr/>
            </a:pPr>
            <a:endParaRPr lang="fr-FR" u="sng">
              <a:effectLst>
                <a:outerShdw blurRad="38100" dist="38100" dir="2700000" algn="tl">
                  <a:srgbClr val="C0C0C0"/>
                </a:outerShdw>
              </a:effectLst>
              <a:latin typeface="Verdana" pitchFamily="34" charset="0"/>
            </a:endParaRPr>
          </a:p>
        </p:txBody>
      </p:sp>
      <p:sp>
        <p:nvSpPr>
          <p:cNvPr id="25603" name="Text Box 3"/>
          <p:cNvSpPr txBox="1">
            <a:spLocks noChangeArrowheads="1"/>
          </p:cNvSpPr>
          <p:nvPr/>
        </p:nvSpPr>
        <p:spPr bwMode="auto">
          <a:xfrm>
            <a:off x="468313" y="1052737"/>
            <a:ext cx="8207375" cy="4154984"/>
          </a:xfrm>
          <a:prstGeom prst="rect">
            <a:avLst/>
          </a:prstGeom>
          <a:noFill/>
          <a:ln w="9525">
            <a:noFill/>
            <a:miter lim="800000"/>
            <a:headEnd/>
            <a:tailEnd/>
          </a:ln>
          <a:effectLst/>
        </p:spPr>
        <p:txBody>
          <a:bodyPr wrap="square">
            <a:spAutoFit/>
          </a:bodyPr>
          <a:lstStyle/>
          <a:p>
            <a:pPr marL="342900" indent="-342900">
              <a:lnSpc>
                <a:spcPct val="80000"/>
              </a:lnSpc>
              <a:spcBef>
                <a:spcPct val="20000"/>
              </a:spcBef>
              <a:buClr>
                <a:schemeClr val="hlink"/>
              </a:buClr>
              <a:defRPr/>
            </a:pPr>
            <a:r>
              <a:rPr lang="fr-FR" sz="2400" dirty="0" smtClean="0"/>
              <a:t>Les élèves disent oui, oui, sans trop de conviction </a:t>
            </a:r>
          </a:p>
          <a:p>
            <a:pPr marL="342900" indent="-342900">
              <a:lnSpc>
                <a:spcPct val="80000"/>
              </a:lnSpc>
              <a:spcBef>
                <a:spcPct val="20000"/>
              </a:spcBef>
              <a:buClr>
                <a:schemeClr val="hlink"/>
              </a:buClr>
              <a:defRPr/>
            </a:pPr>
            <a:r>
              <a:rPr lang="fr-FR" sz="2400" dirty="0" smtClean="0"/>
              <a:t>Le </a:t>
            </a:r>
            <a:r>
              <a:rPr lang="fr-FR" sz="2400" dirty="0"/>
              <a:t>professeur </a:t>
            </a:r>
            <a:r>
              <a:rPr lang="fr-FR" sz="2400" dirty="0" smtClean="0"/>
              <a:t>peut relancer  </a:t>
            </a:r>
            <a:r>
              <a:rPr lang="fr-FR" sz="2400" dirty="0"/>
              <a:t>le processus avec des </a:t>
            </a:r>
            <a:r>
              <a:rPr lang="fr-FR" sz="2400" dirty="0" smtClean="0"/>
              <a:t>questions telles que :</a:t>
            </a:r>
            <a:endParaRPr lang="fr-FR" sz="2400" i="1" dirty="0">
              <a:latin typeface="+mn-lt"/>
            </a:endParaRPr>
          </a:p>
          <a:p>
            <a:pPr marL="342900" indent="-342900">
              <a:lnSpc>
                <a:spcPct val="80000"/>
              </a:lnSpc>
              <a:spcBef>
                <a:spcPct val="20000"/>
              </a:spcBef>
              <a:buClr>
                <a:schemeClr val="hlink"/>
              </a:buClr>
              <a:defRPr/>
            </a:pPr>
            <a:r>
              <a:rPr lang="fr-FR" sz="2400" i="1" dirty="0" smtClean="0">
                <a:latin typeface="+mn-lt"/>
              </a:rPr>
              <a:t>P: </a:t>
            </a:r>
            <a:r>
              <a:rPr lang="fr-FR" sz="2400" i="1" dirty="0" smtClean="0"/>
              <a:t>Est-ce que vous croyez que ...</a:t>
            </a:r>
            <a:endParaRPr lang="fr-FR" sz="2400" i="1" dirty="0" smtClean="0">
              <a:latin typeface="+mn-lt"/>
            </a:endParaRPr>
          </a:p>
          <a:p>
            <a:pPr marL="342900" indent="-342900">
              <a:lnSpc>
                <a:spcPct val="80000"/>
              </a:lnSpc>
              <a:spcBef>
                <a:spcPct val="20000"/>
              </a:spcBef>
              <a:buClr>
                <a:schemeClr val="hlink"/>
              </a:buClr>
              <a:buFontTx/>
              <a:buChar char="-"/>
              <a:defRPr/>
            </a:pPr>
            <a:r>
              <a:rPr lang="fr-FR" sz="2400" i="1" dirty="0" smtClean="0">
                <a:latin typeface="+mn-lt"/>
              </a:rPr>
              <a:t>ce qu’on a vu ressemble au contenu de la bouteille ?</a:t>
            </a:r>
          </a:p>
          <a:p>
            <a:pPr marL="342900" indent="-342900">
              <a:lnSpc>
                <a:spcPct val="80000"/>
              </a:lnSpc>
              <a:spcBef>
                <a:spcPct val="20000"/>
              </a:spcBef>
              <a:buClr>
                <a:schemeClr val="hlink"/>
              </a:buClr>
              <a:buFontTx/>
              <a:buChar char="-"/>
              <a:defRPr/>
            </a:pPr>
            <a:r>
              <a:rPr lang="fr-FR" sz="2400" i="1" dirty="0" smtClean="0"/>
              <a:t>ce qu’on va voir ressemblera à ce qu’on a déjà vu ?</a:t>
            </a:r>
            <a:r>
              <a:rPr lang="fr-FR" sz="2400" dirty="0" smtClean="0"/>
              <a:t> </a:t>
            </a:r>
          </a:p>
          <a:p>
            <a:pPr marL="342900" indent="-342900">
              <a:lnSpc>
                <a:spcPct val="80000"/>
              </a:lnSpc>
              <a:spcBef>
                <a:spcPct val="20000"/>
              </a:spcBef>
              <a:buClr>
                <a:schemeClr val="hlink"/>
              </a:buClr>
              <a:defRPr/>
            </a:pPr>
            <a:endParaRPr lang="fr-FR" sz="2400" dirty="0"/>
          </a:p>
          <a:p>
            <a:pPr marL="342900" indent="-342900">
              <a:lnSpc>
                <a:spcPct val="80000"/>
              </a:lnSpc>
              <a:spcBef>
                <a:spcPct val="20000"/>
              </a:spcBef>
              <a:buClr>
                <a:schemeClr val="hlink"/>
              </a:buClr>
              <a:defRPr/>
            </a:pPr>
            <a:r>
              <a:rPr lang="fr-FR" sz="2400" dirty="0" smtClean="0"/>
              <a:t>- Si </a:t>
            </a:r>
            <a:r>
              <a:rPr lang="fr-FR" sz="2400" dirty="0"/>
              <a:t>les observations dépendent du contenu de la bouteille, les nouvelles observations en dépendront de la même manière. </a:t>
            </a:r>
            <a:endParaRPr lang="fr-FR" sz="2400" dirty="0" smtClean="0"/>
          </a:p>
          <a:p>
            <a:pPr marL="342900" indent="-342900">
              <a:lnSpc>
                <a:spcPct val="80000"/>
              </a:lnSpc>
              <a:spcBef>
                <a:spcPct val="20000"/>
              </a:spcBef>
              <a:buClr>
                <a:schemeClr val="hlink"/>
              </a:buClr>
              <a:defRPr/>
            </a:pPr>
            <a:r>
              <a:rPr lang="fr-FR" sz="2400" dirty="0" smtClean="0"/>
              <a:t>- Si </a:t>
            </a:r>
            <a:r>
              <a:rPr lang="fr-FR" sz="2400" dirty="0"/>
              <a:t>ce que vous dites est vrai, de nouvelles observations devraient le reproduire …   </a:t>
            </a:r>
          </a:p>
        </p:txBody>
      </p:sp>
      <p:sp>
        <p:nvSpPr>
          <p:cNvPr id="25604" name="Text Box 4"/>
          <p:cNvSpPr txBox="1">
            <a:spLocks noChangeArrowheads="1"/>
          </p:cNvSpPr>
          <p:nvPr/>
        </p:nvSpPr>
        <p:spPr bwMode="auto">
          <a:xfrm>
            <a:off x="684213" y="5084763"/>
            <a:ext cx="7991475" cy="366712"/>
          </a:xfrm>
          <a:prstGeom prst="rect">
            <a:avLst/>
          </a:prstGeom>
          <a:noFill/>
          <a:ln w="9525">
            <a:noFill/>
            <a:miter lim="800000"/>
            <a:headEnd/>
            <a:tailEnd/>
          </a:ln>
          <a:effectLst/>
        </p:spPr>
        <p:txBody>
          <a:bodyPr>
            <a:spAutoFit/>
          </a:bodyPr>
          <a:lstStyle/>
          <a:p>
            <a:pPr>
              <a:spcBef>
                <a:spcPct val="50000"/>
              </a:spcBef>
              <a:defRPr/>
            </a:pPr>
            <a:endParaRPr lang="fr-FR" u="sng">
              <a:effectLst>
                <a:outerShdw blurRad="38100" dist="38100" dir="2700000" algn="tl">
                  <a:srgbClr val="C0C0C0"/>
                </a:outerShdw>
              </a:effectLst>
              <a:latin typeface="Verdana" pitchFamily="34" charset="0"/>
            </a:endParaRPr>
          </a:p>
        </p:txBody>
      </p:sp>
      <p:sp>
        <p:nvSpPr>
          <p:cNvPr id="25605" name="Text Box 5"/>
          <p:cNvSpPr txBox="1">
            <a:spLocks noChangeArrowheads="1"/>
          </p:cNvSpPr>
          <p:nvPr/>
        </p:nvSpPr>
        <p:spPr bwMode="auto">
          <a:xfrm>
            <a:off x="611188" y="4005064"/>
            <a:ext cx="7921625" cy="387798"/>
          </a:xfrm>
          <a:prstGeom prst="rect">
            <a:avLst/>
          </a:prstGeom>
          <a:noFill/>
          <a:ln w="9525">
            <a:noFill/>
            <a:miter lim="800000"/>
            <a:headEnd/>
            <a:tailEnd/>
          </a:ln>
          <a:effectLst/>
        </p:spPr>
        <p:txBody>
          <a:bodyPr wrap="square">
            <a:spAutoFit/>
          </a:bodyPr>
          <a:lstStyle/>
          <a:p>
            <a:pPr marL="342900" indent="-342900">
              <a:lnSpc>
                <a:spcPct val="80000"/>
              </a:lnSpc>
              <a:spcBef>
                <a:spcPct val="20000"/>
              </a:spcBef>
              <a:buClr>
                <a:schemeClr val="hlink"/>
              </a:buClr>
              <a:defRPr/>
            </a:pPr>
            <a:r>
              <a:rPr lang="fr-FR" sz="2400" dirty="0" smtClean="0"/>
              <a:t> </a:t>
            </a:r>
            <a:endParaRPr lang="fr-FR" sz="2400" dirty="0"/>
          </a:p>
        </p:txBody>
      </p:sp>
      <p:sp>
        <p:nvSpPr>
          <p:cNvPr id="6" name="ZoneTexte 3"/>
          <p:cNvSpPr txBox="1">
            <a:spLocks noChangeArrowheads="1"/>
          </p:cNvSpPr>
          <p:nvPr/>
        </p:nvSpPr>
        <p:spPr bwMode="auto">
          <a:xfrm>
            <a:off x="107504" y="116632"/>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
        <p:nvSpPr>
          <p:cNvPr id="7" name="ZoneTexte 6"/>
          <p:cNvSpPr txBox="1"/>
          <p:nvPr/>
        </p:nvSpPr>
        <p:spPr>
          <a:xfrm>
            <a:off x="611560" y="5157192"/>
            <a:ext cx="7776864" cy="1200329"/>
          </a:xfrm>
          <a:prstGeom prst="rect">
            <a:avLst/>
          </a:prstGeom>
          <a:noFill/>
          <a:ln>
            <a:solidFill>
              <a:srgbClr val="FF0000"/>
            </a:solidFill>
          </a:ln>
        </p:spPr>
        <p:txBody>
          <a:bodyPr wrap="square" rtlCol="0">
            <a:spAutoFit/>
          </a:bodyPr>
          <a:lstStyle/>
          <a:p>
            <a:r>
              <a:rPr lang="fr-FR" sz="2400" dirty="0" smtClean="0"/>
              <a:t>Il est important que les observations successives soient motivées par des questions spécifiques et non amenées par un rite (des tirages? Et pourquoi ? )</a:t>
            </a:r>
            <a:endParaRPr lang="fr-FR" sz="2400" dirty="0"/>
          </a:p>
        </p:txBody>
      </p:sp>
      <p:sp>
        <p:nvSpPr>
          <p:cNvPr id="8" name="Espace réservé de la date 7"/>
          <p:cNvSpPr>
            <a:spLocks noGrp="1"/>
          </p:cNvSpPr>
          <p:nvPr>
            <p:ph type="dt" sz="half" idx="10"/>
          </p:nvPr>
        </p:nvSpPr>
        <p:spPr/>
        <p:txBody>
          <a:bodyPr/>
          <a:lstStyle/>
          <a:p>
            <a:pPr>
              <a:defRPr/>
            </a:pPr>
            <a:r>
              <a:rPr lang="fr-FR" smtClean="0"/>
              <a:t>Guy Brousseau</a:t>
            </a:r>
            <a:endParaRPr lang="fr-FR"/>
          </a:p>
        </p:txBody>
      </p:sp>
      <p:sp>
        <p:nvSpPr>
          <p:cNvPr id="10" name="Espace réservé du pied de page 9"/>
          <p:cNvSpPr>
            <a:spLocks noGrp="1"/>
          </p:cNvSpPr>
          <p:nvPr>
            <p:ph type="ftr" sz="quarter" idx="11"/>
          </p:nvPr>
        </p:nvSpPr>
        <p:spPr/>
        <p:txBody>
          <a:bodyPr/>
          <a:lstStyle/>
          <a:p>
            <a:pPr>
              <a:defRPr/>
            </a:pPr>
            <a:r>
              <a:rPr lang="fr-FR" smtClean="0"/>
              <a:t>Cours de Didactique des mathématiques 2010-2012 </a:t>
            </a:r>
            <a:endParaRPr lang="fr-FR"/>
          </a:p>
        </p:txBody>
      </p:sp>
      <p:sp>
        <p:nvSpPr>
          <p:cNvPr id="9" name="Espace réservé du numéro de diapositive 8"/>
          <p:cNvSpPr>
            <a:spLocks noGrp="1"/>
          </p:cNvSpPr>
          <p:nvPr>
            <p:ph type="sldNum" sz="quarter" idx="12"/>
          </p:nvPr>
        </p:nvSpPr>
        <p:spPr/>
        <p:txBody>
          <a:bodyPr/>
          <a:lstStyle/>
          <a:p>
            <a:pPr>
              <a:defRPr/>
            </a:pPr>
            <a:fld id="{CED973C8-06D9-4E42-8C95-D94300478003}" type="slidenum">
              <a:rPr lang="fr-FR" smtClean="0"/>
              <a:pPr>
                <a:defRPr/>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68313" y="692150"/>
            <a:ext cx="8229600" cy="5792788"/>
          </a:xfrm>
        </p:spPr>
        <p:txBody>
          <a:bodyPr/>
          <a:lstStyle/>
          <a:p>
            <a:pPr eaLnBrk="1" hangingPunct="1">
              <a:lnSpc>
                <a:spcPct val="80000"/>
              </a:lnSpc>
            </a:pPr>
            <a:r>
              <a:rPr lang="fr-FR" sz="2400" noProof="0" smtClean="0"/>
              <a:t>Les élèves ont des doutes mais ils essaient, pour voir:</a:t>
            </a:r>
            <a:r>
              <a:rPr lang="fr-FR" sz="2400" i="1" noProof="0" smtClean="0"/>
              <a:t> </a:t>
            </a:r>
          </a:p>
          <a:p>
            <a:pPr eaLnBrk="1" hangingPunct="1">
              <a:lnSpc>
                <a:spcPct val="80000"/>
              </a:lnSpc>
              <a:buFontTx/>
              <a:buNone/>
            </a:pPr>
            <a:r>
              <a:rPr lang="fr-FR" sz="2400" i="1" noProof="0" smtClean="0">
                <a:solidFill>
                  <a:srgbClr val="FF0000"/>
                </a:solidFill>
              </a:rPr>
              <a:t>E.</a:t>
            </a:r>
            <a:r>
              <a:rPr lang="fr-FR" sz="2400" i="1" noProof="0" smtClean="0"/>
              <a:t> «maintenant il y a quatre blanches et une noire»</a:t>
            </a:r>
          </a:p>
          <a:p>
            <a:pPr eaLnBrk="1" hangingPunct="1">
              <a:lnSpc>
                <a:spcPct val="80000"/>
              </a:lnSpc>
            </a:pPr>
            <a:r>
              <a:rPr lang="fr-FR" sz="2400" noProof="0" smtClean="0"/>
              <a:t>L’idée de la réapparition régulière fait long feu. Avec elle l’espoir de voir les 5 boules en 5 observations fait naufrage </a:t>
            </a:r>
          </a:p>
          <a:p>
            <a:pPr eaLnBrk="1" hangingPunct="1">
              <a:lnSpc>
                <a:spcPct val="80000"/>
              </a:lnSpc>
            </a:pPr>
            <a:r>
              <a:rPr lang="fr-FR" sz="2400" i="1" noProof="0" smtClean="0">
                <a:solidFill>
                  <a:srgbClr val="FF0000"/>
                </a:solidFill>
              </a:rPr>
              <a:t>E. </a:t>
            </a:r>
            <a:r>
              <a:rPr lang="fr-FR" sz="2400" i="1" noProof="0" smtClean="0"/>
              <a:t>«De toute manière il y a plus de blanches que de noires …» </a:t>
            </a:r>
            <a:r>
              <a:rPr lang="fr-FR" sz="2400" noProof="0" smtClean="0"/>
              <a:t>disent d’autres</a:t>
            </a:r>
          </a:p>
          <a:p>
            <a:pPr eaLnBrk="1" hangingPunct="1">
              <a:lnSpc>
                <a:spcPct val="80000"/>
              </a:lnSpc>
            </a:pPr>
            <a:r>
              <a:rPr lang="fr-FR" sz="2400" noProof="0" smtClean="0">
                <a:solidFill>
                  <a:srgbClr val="FF0000"/>
                </a:solidFill>
              </a:rPr>
              <a:t>P</a:t>
            </a:r>
            <a:r>
              <a:rPr lang="fr-FR" sz="2400" noProof="0" smtClean="0"/>
              <a:t>: </a:t>
            </a:r>
            <a:r>
              <a:rPr lang="fr-FR" sz="2400" i="1" noProof="0" smtClean="0"/>
              <a:t>«</a:t>
            </a:r>
            <a:r>
              <a:rPr lang="fr-FR" sz="2400" noProof="0" smtClean="0"/>
              <a:t>Alors on devrait continuer à voir plus de blanches que de noires si on recommence </a:t>
            </a:r>
            <a:r>
              <a:rPr lang="fr-FR" sz="2400" i="1" noProof="0" smtClean="0"/>
              <a:t>?»</a:t>
            </a:r>
            <a:endParaRPr lang="fr-FR" sz="2400" noProof="0" smtClean="0"/>
          </a:p>
          <a:p>
            <a:pPr eaLnBrk="1" hangingPunct="1">
              <a:lnSpc>
                <a:spcPct val="80000"/>
              </a:lnSpc>
            </a:pPr>
            <a:r>
              <a:rPr lang="fr-FR" sz="2400" i="1" noProof="0" smtClean="0">
                <a:solidFill>
                  <a:srgbClr val="FF0000"/>
                </a:solidFill>
              </a:rPr>
              <a:t>E. </a:t>
            </a:r>
            <a:r>
              <a:rPr lang="fr-FR" sz="2400" i="1" noProof="0" smtClean="0"/>
              <a:t>« Non ! si les blanches ont apparu, maintenant ce sera le tour des noires » </a:t>
            </a:r>
            <a:r>
              <a:rPr lang="fr-FR" sz="2400" noProof="0" smtClean="0"/>
              <a:t>(il y aura compensation).</a:t>
            </a:r>
          </a:p>
          <a:p>
            <a:pPr eaLnBrk="1" hangingPunct="1">
              <a:lnSpc>
                <a:spcPct val="80000"/>
              </a:lnSpc>
            </a:pPr>
            <a:r>
              <a:rPr lang="fr-FR" sz="2400" noProof="0" smtClean="0"/>
              <a:t>L’idée de recourir à une “expérience” pour trancher un débat “théorique” de cette sorte n’est pas évidente pour tous les élèves. Elle constitue un progrès important que le professeur souligne. </a:t>
            </a:r>
          </a:p>
          <a:p>
            <a:pPr eaLnBrk="1" hangingPunct="1">
              <a:lnSpc>
                <a:spcPct val="80000"/>
              </a:lnSpc>
            </a:pPr>
            <a:r>
              <a:rPr lang="fr-FR" sz="2400" i="1" noProof="0" smtClean="0">
                <a:solidFill>
                  <a:srgbClr val="FF0000"/>
                </a:solidFill>
              </a:rPr>
              <a:t>E.</a:t>
            </a:r>
            <a:r>
              <a:rPr lang="fr-FR" sz="2400" i="1" noProof="0" smtClean="0"/>
              <a:t> « Il faut écrire ce qu’on observe sinon on ne se souviendra pas »</a:t>
            </a:r>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48BF64D8-7ED7-4B16-A47E-83A7AD7E0083}" type="slidenum">
              <a:rPr lang="fr-FR" smtClean="0"/>
              <a:pPr>
                <a:defRPr/>
              </a:pPr>
              <a:t>19</a:t>
            </a:fld>
            <a:endParaRPr lang="fr-FR"/>
          </a:p>
        </p:txBody>
      </p:sp>
      <p:sp>
        <p:nvSpPr>
          <p:cNvPr id="12291" name="ZoneTexte 2"/>
          <p:cNvSpPr txBox="1">
            <a:spLocks noChangeArrowheads="1"/>
          </p:cNvSpPr>
          <p:nvPr/>
        </p:nvSpPr>
        <p:spPr bwMode="auto">
          <a:xfrm>
            <a:off x="107504" y="116632"/>
            <a:ext cx="3887788" cy="368300"/>
          </a:xfrm>
          <a:prstGeom prst="rect">
            <a:avLst/>
          </a:prstGeom>
          <a:solidFill>
            <a:srgbClr val="92D050"/>
          </a:solidFill>
          <a:ln w="9525">
            <a:noFill/>
            <a:miter lim="800000"/>
            <a:headEnd/>
            <a:tailEnd/>
          </a:ln>
        </p:spPr>
        <p:txBody>
          <a:bodyPr>
            <a:spAutoFit/>
          </a:bodyPr>
          <a:lstStyle/>
          <a:p>
            <a:r>
              <a:rPr lang="fr-FR"/>
              <a:t>Compte rendu d’observation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1484784"/>
            <a:ext cx="8352928" cy="2043112"/>
          </a:xfrm>
        </p:spPr>
        <p:txBody>
          <a:bodyPr/>
          <a:lstStyle/>
          <a:p>
            <a:pPr eaLnBrk="1" hangingPunct="1"/>
            <a:r>
              <a:rPr lang="fr-FR" sz="5400" dirty="0" smtClean="0">
                <a:solidFill>
                  <a:srgbClr val="FF0000"/>
                </a:solidFill>
              </a:rPr>
              <a:t>Le récit du curriculum </a:t>
            </a:r>
          </a:p>
        </p:txBody>
      </p:sp>
      <p:sp>
        <p:nvSpPr>
          <p:cNvPr id="5" name="Sous-titre 4"/>
          <p:cNvSpPr>
            <a:spLocks noGrp="1"/>
          </p:cNvSpPr>
          <p:nvPr>
            <p:ph type="subTitle" idx="1"/>
          </p:nvPr>
        </p:nvSpPr>
        <p:spPr>
          <a:xfrm>
            <a:off x="1043608" y="3356992"/>
            <a:ext cx="6912768" cy="2160240"/>
          </a:xfrm>
        </p:spPr>
        <p:txBody>
          <a:bodyPr/>
          <a:lstStyle/>
          <a:p>
            <a:r>
              <a:rPr lang="fr-FR" sz="2800" dirty="0" smtClean="0"/>
              <a:t>trois aventures: </a:t>
            </a:r>
          </a:p>
          <a:p>
            <a:r>
              <a:rPr lang="fr-FR" sz="2800" dirty="0" smtClean="0"/>
              <a:t>une pour les élèves, </a:t>
            </a:r>
          </a:p>
          <a:p>
            <a:r>
              <a:rPr lang="fr-FR" sz="2800" dirty="0" smtClean="0"/>
              <a:t>une pour les enseignants </a:t>
            </a:r>
          </a:p>
          <a:p>
            <a:r>
              <a:rPr lang="fr-FR" sz="2800" dirty="0" smtClean="0"/>
              <a:t>et une pour les chercheurs </a:t>
            </a:r>
          </a:p>
        </p:txBody>
      </p:sp>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F6C6BBE7-DD7D-4CCC-87DA-C48486626EB0}" type="slidenum">
              <a:rPr lang="fr-FR" smtClean="0"/>
              <a:pPr>
                <a:defRPr/>
              </a:pPr>
              <a:t>2</a:t>
            </a:fld>
            <a:endParaRPr lang="fr-FR"/>
          </a:p>
        </p:txBody>
      </p:sp>
      <p:sp>
        <p:nvSpPr>
          <p:cNvPr id="10" name="ZoneTexte 9"/>
          <p:cNvSpPr txBox="1"/>
          <p:nvPr/>
        </p:nvSpPr>
        <p:spPr>
          <a:xfrm>
            <a:off x="539552" y="332656"/>
            <a:ext cx="8280920" cy="800219"/>
          </a:xfrm>
          <a:prstGeom prst="rect">
            <a:avLst/>
          </a:prstGeom>
          <a:noFill/>
        </p:spPr>
        <p:txBody>
          <a:bodyPr wrap="square" rtlCol="0">
            <a:spAutoFit/>
          </a:bodyPr>
          <a:lstStyle/>
          <a:p>
            <a:pPr algn="ctr"/>
            <a:r>
              <a:rPr lang="fr-FR" sz="2800" dirty="0" smtClean="0"/>
              <a:t>Premier enseignement de la Statistique au CM2 </a:t>
            </a:r>
            <a:endParaRPr lang="fr-FR" sz="2800" dirty="0" smtClean="0">
              <a:solidFill>
                <a:srgbClr val="FF0000"/>
              </a:solidFill>
            </a:endParaRP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65920"/>
            <a:ext cx="8229600" cy="1143000"/>
          </a:xfrm>
        </p:spPr>
        <p:txBody>
          <a:bodyPr>
            <a:normAutofit/>
          </a:bodyPr>
          <a:lstStyle/>
          <a:p>
            <a:pPr algn="l" eaLnBrk="1" hangingPunct="1"/>
            <a:r>
              <a:rPr lang="fr-FR" sz="2400" dirty="0" smtClean="0"/>
              <a:t>Qu’allons nous observer ?</a:t>
            </a:r>
            <a:r>
              <a:rPr lang="fr-FR" sz="2800" dirty="0" smtClean="0"/>
              <a:t/>
            </a:r>
            <a:br>
              <a:rPr lang="fr-FR" sz="2800" dirty="0" smtClean="0"/>
            </a:br>
            <a:r>
              <a:rPr lang="fr-FR" sz="2800" dirty="0" smtClean="0"/>
              <a:t>                               </a:t>
            </a:r>
            <a:r>
              <a:rPr lang="fr-FR" sz="3200" dirty="0" smtClean="0"/>
              <a:t>Les blanches et les noires ! </a:t>
            </a:r>
          </a:p>
        </p:txBody>
      </p:sp>
      <p:sp>
        <p:nvSpPr>
          <p:cNvPr id="13315" name="Rectangle 3"/>
          <p:cNvSpPr>
            <a:spLocks noGrp="1" noChangeArrowheads="1"/>
          </p:cNvSpPr>
          <p:nvPr>
            <p:ph idx="1"/>
          </p:nvPr>
        </p:nvSpPr>
        <p:spPr>
          <a:xfrm>
            <a:off x="467544" y="2780928"/>
            <a:ext cx="8229600" cy="3456384"/>
          </a:xfrm>
        </p:spPr>
        <p:txBody>
          <a:bodyPr/>
          <a:lstStyle/>
          <a:p>
            <a:pPr eaLnBrk="1" hangingPunct="1">
              <a:lnSpc>
                <a:spcPct val="90000"/>
              </a:lnSpc>
              <a:buClr>
                <a:schemeClr val="tx1"/>
              </a:buClr>
              <a:buFont typeface="Wingdings" pitchFamily="2" charset="2"/>
              <a:buChar char="Ø"/>
            </a:pPr>
            <a:r>
              <a:rPr lang="fr-FR" sz="2400" dirty="0" smtClean="0"/>
              <a:t>Certains comptent seulement les blanches et les noires qui apparaissent</a:t>
            </a:r>
          </a:p>
          <a:p>
            <a:pPr eaLnBrk="1" hangingPunct="1">
              <a:lnSpc>
                <a:spcPct val="90000"/>
              </a:lnSpc>
              <a:buClr>
                <a:schemeClr val="tx1"/>
              </a:buClr>
              <a:buNone/>
            </a:pPr>
            <a:endParaRPr lang="fr-FR" sz="2400" dirty="0" smtClean="0"/>
          </a:p>
          <a:p>
            <a:pPr eaLnBrk="1" hangingPunct="1">
              <a:lnSpc>
                <a:spcPct val="90000"/>
              </a:lnSpc>
              <a:buClr>
                <a:schemeClr val="tx1"/>
              </a:buClr>
              <a:buFont typeface="Wingdings" pitchFamily="2" charset="2"/>
              <a:buChar char="Ø"/>
            </a:pPr>
            <a:r>
              <a:rPr lang="fr-FR" sz="2400" dirty="0" smtClean="0"/>
              <a:t>Ils sont assez vite convaincus qu’il y a plus de boules blanches, puisqu’ils en observent plus; mais pas trop: 3 pour 2 pensent-ils… </a:t>
            </a:r>
          </a:p>
          <a:p>
            <a:pPr eaLnBrk="1" hangingPunct="1">
              <a:lnSpc>
                <a:spcPct val="90000"/>
              </a:lnSpc>
              <a:buClr>
                <a:schemeClr val="tx1"/>
              </a:buClr>
              <a:buNone/>
            </a:pPr>
            <a:r>
              <a:rPr lang="fr-FR" sz="2400" dirty="0" smtClean="0"/>
              <a:t> </a:t>
            </a:r>
          </a:p>
          <a:p>
            <a:pPr eaLnBrk="1" hangingPunct="1">
              <a:lnSpc>
                <a:spcPct val="90000"/>
              </a:lnSpc>
              <a:buClr>
                <a:schemeClr val="tx1"/>
              </a:buClr>
              <a:buFont typeface="Wingdings" pitchFamily="2" charset="2"/>
              <a:buChar char="Ø"/>
            </a:pPr>
            <a:r>
              <a:rPr lang="fr-FR" sz="2400" dirty="0" smtClean="0"/>
              <a:t>ils veulent sauter aux conclusions et ouvrir la bouteille ou obtenir une confirmation</a:t>
            </a:r>
          </a:p>
        </p:txBody>
      </p:sp>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48BF64D8-7ED7-4B16-A47E-83A7AD7E0083}" type="slidenum">
              <a:rPr lang="fr-FR" smtClean="0"/>
              <a:pPr>
                <a:defRPr/>
              </a:pPr>
              <a:t>20</a:t>
            </a:fld>
            <a:endParaRPr lang="fr-FR"/>
          </a:p>
        </p:txBody>
      </p:sp>
      <p:sp>
        <p:nvSpPr>
          <p:cNvPr id="13316" name="ZoneTexte 3"/>
          <p:cNvSpPr txBox="1">
            <a:spLocks noChangeArrowheads="1"/>
          </p:cNvSpPr>
          <p:nvPr/>
        </p:nvSpPr>
        <p:spPr bwMode="auto">
          <a:xfrm>
            <a:off x="107504" y="116632"/>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
        <p:nvSpPr>
          <p:cNvPr id="5" name="ZoneTexte 4"/>
          <p:cNvSpPr txBox="1"/>
          <p:nvPr/>
        </p:nvSpPr>
        <p:spPr>
          <a:xfrm>
            <a:off x="611560" y="836712"/>
            <a:ext cx="7776864" cy="830997"/>
          </a:xfrm>
          <a:prstGeom prst="rect">
            <a:avLst/>
          </a:prstGeom>
          <a:noFill/>
        </p:spPr>
        <p:txBody>
          <a:bodyPr wrap="square" rtlCol="0">
            <a:spAutoFit/>
          </a:bodyPr>
          <a:lstStyle/>
          <a:p>
            <a:r>
              <a:rPr lang="fr-FR" sz="2400" dirty="0" smtClean="0"/>
              <a:t>Ainsi tous les groupes décident de continuer à observer ce qui se montre.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fr-FR" sz="3600" dirty="0" smtClean="0"/>
              <a:t>La situation comporte trois objets</a:t>
            </a:r>
          </a:p>
        </p:txBody>
      </p:sp>
      <p:sp>
        <p:nvSpPr>
          <p:cNvPr id="14339" name="Rectangle 3"/>
          <p:cNvSpPr>
            <a:spLocks noGrp="1" noChangeArrowheads="1"/>
          </p:cNvSpPr>
          <p:nvPr>
            <p:ph idx="1"/>
          </p:nvPr>
        </p:nvSpPr>
        <p:spPr>
          <a:xfrm>
            <a:off x="457200" y="1600200"/>
            <a:ext cx="8229600" cy="4060825"/>
          </a:xfrm>
        </p:spPr>
        <p:txBody>
          <a:bodyPr/>
          <a:lstStyle/>
          <a:p>
            <a:pPr eaLnBrk="1" hangingPunct="1">
              <a:lnSpc>
                <a:spcPct val="90000"/>
              </a:lnSpc>
            </a:pPr>
            <a:r>
              <a:rPr lang="es-ES_tradnl" sz="2800" smtClean="0"/>
              <a:t>Ce qui a été vu devient une image du passé d’un machine de hasard, c’est à dire une </a:t>
            </a:r>
            <a:r>
              <a:rPr lang="es-ES_tradnl" sz="2800" smtClean="0">
                <a:solidFill>
                  <a:srgbClr val="FF0000"/>
                </a:solidFill>
              </a:rPr>
              <a:t>statistique</a:t>
            </a:r>
            <a:r>
              <a:rPr lang="es-ES_tradnl" sz="2800" smtClean="0"/>
              <a:t>, </a:t>
            </a:r>
          </a:p>
          <a:p>
            <a:pPr eaLnBrk="1" hangingPunct="1">
              <a:lnSpc>
                <a:spcPct val="90000"/>
              </a:lnSpc>
            </a:pPr>
            <a:r>
              <a:rPr lang="es-ES_tradnl" sz="2800" smtClean="0"/>
              <a:t>Ce que l’on cherche à reproduire sont des événements, plus ou moins </a:t>
            </a:r>
            <a:r>
              <a:rPr lang="es-ES_tradnl" sz="2800" smtClean="0">
                <a:solidFill>
                  <a:srgbClr val="FF0000"/>
                </a:solidFill>
              </a:rPr>
              <a:t>probables... </a:t>
            </a:r>
          </a:p>
          <a:p>
            <a:pPr eaLnBrk="1" hangingPunct="1">
              <a:lnSpc>
                <a:spcPct val="90000"/>
              </a:lnSpc>
            </a:pPr>
            <a:r>
              <a:rPr lang="es-ES_tradnl" sz="2800" smtClean="0"/>
              <a:t>Déterminés par la </a:t>
            </a:r>
            <a:r>
              <a:rPr lang="es-ES_tradnl" sz="2800" smtClean="0">
                <a:solidFill>
                  <a:srgbClr val="FF0000"/>
                </a:solidFill>
              </a:rPr>
              <a:t>structure de la machine</a:t>
            </a:r>
          </a:p>
          <a:p>
            <a:pPr eaLnBrk="1" hangingPunct="1">
              <a:lnSpc>
                <a:spcPct val="90000"/>
              </a:lnSpc>
            </a:pPr>
            <a:r>
              <a:rPr lang="es-ES_tradnl" sz="2800" smtClean="0"/>
              <a:t>Les observations répondent à des hypothèses faciles à imaginer sur les relations entre ces trois types d’objets  </a:t>
            </a:r>
            <a:endParaRPr lang="fr-FR" sz="2800" smtClean="0"/>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21</a:t>
            </a:fld>
            <a:endParaRPr lang="fr-FR"/>
          </a:p>
        </p:txBody>
      </p:sp>
      <p:sp>
        <p:nvSpPr>
          <p:cNvPr id="14340" name="ZoneTexte 3"/>
          <p:cNvSpPr txBox="1">
            <a:spLocks noChangeArrowheads="1"/>
          </p:cNvSpPr>
          <p:nvPr/>
        </p:nvSpPr>
        <p:spPr bwMode="auto">
          <a:xfrm>
            <a:off x="179512" y="115888"/>
            <a:ext cx="3960813" cy="369887"/>
          </a:xfrm>
          <a:prstGeom prst="rect">
            <a:avLst/>
          </a:prstGeom>
          <a:solidFill>
            <a:srgbClr val="FFFF00"/>
          </a:solidFill>
          <a:ln w="9525">
            <a:noFill/>
            <a:miter lim="800000"/>
            <a:headEnd/>
            <a:tailEnd/>
          </a:ln>
        </p:spPr>
        <p:txBody>
          <a:bodyPr>
            <a:spAutoFit/>
          </a:bodyPr>
          <a:lstStyle/>
          <a:p>
            <a:r>
              <a:rPr lang="fr-FR"/>
              <a:t>Commentaires de didactique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FR" sz="3600" dirty="0" smtClean="0"/>
              <a:t>Elle les met en rapport </a:t>
            </a:r>
          </a:p>
        </p:txBody>
      </p:sp>
      <p:sp>
        <p:nvSpPr>
          <p:cNvPr id="15363" name="Rectangle 3"/>
          <p:cNvSpPr>
            <a:spLocks noGrp="1" noChangeArrowheads="1"/>
          </p:cNvSpPr>
          <p:nvPr>
            <p:ph idx="1"/>
          </p:nvPr>
        </p:nvSpPr>
        <p:spPr>
          <a:xfrm>
            <a:off x="457200" y="1600200"/>
            <a:ext cx="8229600" cy="4133850"/>
          </a:xfrm>
        </p:spPr>
        <p:txBody>
          <a:bodyPr/>
          <a:lstStyle/>
          <a:p>
            <a:pPr eaLnBrk="1" hangingPunct="1">
              <a:lnSpc>
                <a:spcPct val="90000"/>
              </a:lnSpc>
            </a:pPr>
            <a:r>
              <a:rPr lang="fr-FR" sz="2800" smtClean="0"/>
              <a:t>Les « raisonnements » renvoient d’un objet à l’autre : </a:t>
            </a:r>
          </a:p>
          <a:p>
            <a:pPr eaLnBrk="1" hangingPunct="1">
              <a:lnSpc>
                <a:spcPct val="90000"/>
              </a:lnSpc>
            </a:pPr>
            <a:r>
              <a:rPr lang="fr-FR" sz="2800" smtClean="0"/>
              <a:t>1. Le contenu de la bouteille ne change pas :   </a:t>
            </a:r>
            <a:r>
              <a:rPr lang="fr-FR" sz="2800" smtClean="0">
                <a:solidFill>
                  <a:srgbClr val="FF0000"/>
                </a:solidFill>
              </a:rPr>
              <a:t>contenu </a:t>
            </a:r>
            <a:r>
              <a:rPr lang="fr-FR" sz="2800" smtClean="0">
                <a:solidFill>
                  <a:srgbClr val="FF0000"/>
                </a:solidFill>
                <a:sym typeface="Wingdings" pitchFamily="2" charset="2"/>
              </a:rPr>
              <a:t> hypothèse (probabilité)</a:t>
            </a:r>
            <a:endParaRPr lang="fr-FR" sz="2800" smtClean="0">
              <a:solidFill>
                <a:srgbClr val="FF0000"/>
              </a:solidFill>
            </a:endParaRPr>
          </a:p>
          <a:p>
            <a:pPr eaLnBrk="1" hangingPunct="1">
              <a:lnSpc>
                <a:spcPct val="90000"/>
              </a:lnSpc>
            </a:pPr>
            <a:r>
              <a:rPr lang="fr-FR" sz="2800" smtClean="0"/>
              <a:t>2. Les observations reflètent le contenu de la bouteille. 	</a:t>
            </a:r>
            <a:r>
              <a:rPr lang="fr-FR" sz="2800" smtClean="0">
                <a:solidFill>
                  <a:srgbClr val="FF0000"/>
                </a:solidFill>
                <a:sym typeface="Wingdings" pitchFamily="2" charset="2"/>
              </a:rPr>
              <a:t>statistique  c</a:t>
            </a:r>
            <a:r>
              <a:rPr lang="fr-FR" sz="2800" smtClean="0">
                <a:solidFill>
                  <a:srgbClr val="FF0000"/>
                </a:solidFill>
              </a:rPr>
              <a:t>ontenu</a:t>
            </a:r>
          </a:p>
          <a:p>
            <a:pPr eaLnBrk="1" hangingPunct="1">
              <a:lnSpc>
                <a:spcPct val="90000"/>
              </a:lnSpc>
            </a:pPr>
            <a:r>
              <a:rPr lang="fr-FR" sz="2800" smtClean="0"/>
              <a:t>3. Les observations à venir doivent par conséquent refléter celles du passé :  </a:t>
            </a:r>
          </a:p>
          <a:p>
            <a:pPr lvl="1" eaLnBrk="1" hangingPunct="1">
              <a:lnSpc>
                <a:spcPct val="90000"/>
              </a:lnSpc>
              <a:buFontTx/>
              <a:buNone/>
            </a:pPr>
            <a:r>
              <a:rPr lang="fr-FR" smtClean="0">
                <a:sym typeface="Wingdings" pitchFamily="2" charset="2"/>
              </a:rPr>
              <a:t>		</a:t>
            </a:r>
            <a:r>
              <a:rPr lang="fr-FR" smtClean="0">
                <a:solidFill>
                  <a:srgbClr val="FF0000"/>
                </a:solidFill>
                <a:sym typeface="Wingdings" pitchFamily="2" charset="2"/>
              </a:rPr>
              <a:t>hypothèse (probabilité)  </a:t>
            </a:r>
            <a:r>
              <a:rPr lang="fr-FR" smtClean="0">
                <a:solidFill>
                  <a:srgbClr val="FF0000"/>
                </a:solidFill>
              </a:rPr>
              <a:t>statistique</a:t>
            </a:r>
          </a:p>
        </p:txBody>
      </p:sp>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48BF64D8-7ED7-4B16-A47E-83A7AD7E0083}" type="slidenum">
              <a:rPr lang="fr-FR" smtClean="0"/>
              <a:pPr>
                <a:defRPr/>
              </a:pPr>
              <a:t>22</a:t>
            </a:fld>
            <a:endParaRPr lang="fr-FR"/>
          </a:p>
        </p:txBody>
      </p:sp>
      <p:sp>
        <p:nvSpPr>
          <p:cNvPr id="15364" name="Text Box 4"/>
          <p:cNvSpPr txBox="1">
            <a:spLocks noChangeArrowheads="1"/>
          </p:cNvSpPr>
          <p:nvPr/>
        </p:nvSpPr>
        <p:spPr bwMode="auto">
          <a:xfrm>
            <a:off x="6227763" y="6092825"/>
            <a:ext cx="2232025" cy="366713"/>
          </a:xfrm>
          <a:prstGeom prst="rect">
            <a:avLst/>
          </a:prstGeom>
          <a:noFill/>
          <a:ln w="9525">
            <a:noFill/>
            <a:miter lim="800000"/>
            <a:headEnd/>
            <a:tailEnd/>
          </a:ln>
        </p:spPr>
        <p:txBody>
          <a:bodyPr>
            <a:spAutoFit/>
          </a:bodyPr>
          <a:lstStyle/>
          <a:p>
            <a:pPr>
              <a:spcBef>
                <a:spcPct val="50000"/>
              </a:spcBef>
            </a:pPr>
            <a:r>
              <a:rPr lang="fr-FR">
                <a:latin typeface="Tahoma" charset="0"/>
                <a:hlinkClick r:id="rId2" action="ppaction://hlinkfile"/>
              </a:rPr>
              <a:t>Tirages, notations</a:t>
            </a:r>
            <a:endParaRPr lang="fr-FR">
              <a:latin typeface="Tahoma" charset="0"/>
            </a:endParaRPr>
          </a:p>
        </p:txBody>
      </p:sp>
      <p:sp>
        <p:nvSpPr>
          <p:cNvPr id="15365" name="ZoneTexte 4"/>
          <p:cNvSpPr txBox="1">
            <a:spLocks noChangeArrowheads="1"/>
          </p:cNvSpPr>
          <p:nvPr/>
        </p:nvSpPr>
        <p:spPr bwMode="auto">
          <a:xfrm>
            <a:off x="179512" y="115888"/>
            <a:ext cx="3960813" cy="369887"/>
          </a:xfrm>
          <a:prstGeom prst="rect">
            <a:avLst/>
          </a:prstGeom>
          <a:solidFill>
            <a:srgbClr val="FFFF00"/>
          </a:solidFill>
          <a:ln w="9525">
            <a:noFill/>
            <a:miter lim="800000"/>
            <a:headEnd/>
            <a:tailEnd/>
          </a:ln>
        </p:spPr>
        <p:txBody>
          <a:bodyPr>
            <a:spAutoFit/>
          </a:bodyPr>
          <a:lstStyle/>
          <a:p>
            <a:r>
              <a:rPr lang="fr-FR"/>
              <a:t>Commentaires de didactique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85800"/>
            <a:ext cx="8229600" cy="1143000"/>
          </a:xfrm>
        </p:spPr>
        <p:txBody>
          <a:bodyPr/>
          <a:lstStyle/>
          <a:p>
            <a:pPr eaLnBrk="1" hangingPunct="1"/>
            <a:r>
              <a:rPr lang="fr-FR" sz="3600" dirty="0" smtClean="0"/>
              <a:t>Un processus a trois temps</a:t>
            </a:r>
          </a:p>
        </p:txBody>
      </p:sp>
      <p:sp>
        <p:nvSpPr>
          <p:cNvPr id="16387" name="Rectangle 3"/>
          <p:cNvSpPr>
            <a:spLocks noGrp="1" noChangeArrowheads="1"/>
          </p:cNvSpPr>
          <p:nvPr>
            <p:ph idx="1"/>
          </p:nvPr>
        </p:nvSpPr>
        <p:spPr>
          <a:xfrm>
            <a:off x="457200" y="1711349"/>
            <a:ext cx="8229600" cy="4381947"/>
          </a:xfrm>
        </p:spPr>
        <p:txBody>
          <a:bodyPr/>
          <a:lstStyle/>
          <a:p>
            <a:pPr eaLnBrk="1" hangingPunct="1">
              <a:lnSpc>
                <a:spcPct val="90000"/>
              </a:lnSpc>
              <a:buFontTx/>
              <a:buNone/>
            </a:pPr>
            <a:r>
              <a:rPr lang="fr-FR" dirty="0" smtClean="0">
                <a:solidFill>
                  <a:srgbClr val="FF0000"/>
                </a:solidFill>
              </a:rPr>
              <a:t>			</a:t>
            </a:r>
            <a:r>
              <a:rPr lang="fr-FR" b="1" dirty="0" smtClean="0">
                <a:solidFill>
                  <a:srgbClr val="FF0000"/>
                </a:solidFill>
              </a:rPr>
              <a:t>Le moteur du processus :</a:t>
            </a:r>
          </a:p>
          <a:p>
            <a:pPr eaLnBrk="1" hangingPunct="1">
              <a:lnSpc>
                <a:spcPct val="90000"/>
              </a:lnSpc>
            </a:pPr>
            <a:r>
              <a:rPr lang="fr-FR" dirty="0" smtClean="0"/>
              <a:t>Si ce que l’on </a:t>
            </a:r>
            <a:r>
              <a:rPr lang="fr-FR" i="1" dirty="0" smtClean="0">
                <a:solidFill>
                  <a:schemeClr val="folHlink"/>
                </a:solidFill>
              </a:rPr>
              <a:t>observe</a:t>
            </a:r>
            <a:r>
              <a:rPr lang="fr-FR" dirty="0" smtClean="0"/>
              <a:t> donne des indications sur ce que </a:t>
            </a:r>
            <a:r>
              <a:rPr lang="fr-FR" i="1" dirty="0" smtClean="0">
                <a:solidFill>
                  <a:schemeClr val="folHlink"/>
                </a:solidFill>
              </a:rPr>
              <a:t>contient</a:t>
            </a:r>
            <a:r>
              <a:rPr lang="fr-FR" dirty="0" smtClean="0"/>
              <a:t> la bouteille alors en reproduisant ce qu’on a fait on devrait </a:t>
            </a:r>
            <a:r>
              <a:rPr lang="fr-FR" i="1" dirty="0" smtClean="0">
                <a:solidFill>
                  <a:schemeClr val="folHlink"/>
                </a:solidFill>
              </a:rPr>
              <a:t>reproduire</a:t>
            </a:r>
            <a:r>
              <a:rPr lang="fr-FR" dirty="0" smtClean="0"/>
              <a:t> ce qu’on a vu.  (évidemment, la question implicite est : «</a:t>
            </a:r>
            <a:r>
              <a:rPr lang="fr-FR" dirty="0" smtClean="0">
                <a:cs typeface="Arial" charset="0"/>
              </a:rPr>
              <a:t>Qu’est-ce que toutes ces expériences ont en commun </a:t>
            </a:r>
            <a:r>
              <a:rPr lang="fr-FR" dirty="0" smtClean="0"/>
              <a:t>?»). </a:t>
            </a:r>
          </a:p>
          <a:p>
            <a:pPr eaLnBrk="1" hangingPunct="1">
              <a:lnSpc>
                <a:spcPct val="90000"/>
              </a:lnSpc>
            </a:pPr>
            <a:r>
              <a:rPr lang="fr-FR" dirty="0" smtClean="0"/>
              <a:t>Le passé </a:t>
            </a:r>
            <a:r>
              <a:rPr lang="fr-FR" dirty="0" smtClean="0">
                <a:sym typeface="Wingdings" pitchFamily="2" charset="2"/>
              </a:rPr>
              <a:t> la machine  le futur</a:t>
            </a:r>
            <a:endParaRPr lang="fr-FR" dirty="0" smtClean="0"/>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23</a:t>
            </a:fld>
            <a:endParaRPr lang="fr-FR"/>
          </a:p>
        </p:txBody>
      </p:sp>
      <p:sp>
        <p:nvSpPr>
          <p:cNvPr id="16388" name="ZoneTexte 3"/>
          <p:cNvSpPr txBox="1">
            <a:spLocks noChangeArrowheads="1"/>
          </p:cNvSpPr>
          <p:nvPr/>
        </p:nvSpPr>
        <p:spPr bwMode="auto">
          <a:xfrm>
            <a:off x="179512" y="115888"/>
            <a:ext cx="3960813" cy="369887"/>
          </a:xfrm>
          <a:prstGeom prst="rect">
            <a:avLst/>
          </a:prstGeom>
          <a:solidFill>
            <a:srgbClr val="FFFF00"/>
          </a:solidFill>
          <a:ln w="9525">
            <a:noFill/>
            <a:miter lim="800000"/>
            <a:headEnd/>
            <a:tailEnd/>
          </a:ln>
        </p:spPr>
        <p:txBody>
          <a:bodyPr>
            <a:spAutoFit/>
          </a:bodyPr>
          <a:lstStyle/>
          <a:p>
            <a:r>
              <a:rPr lang="fr-FR"/>
              <a:t>Commentaires de didactique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395288" y="1196975"/>
            <a:ext cx="7880350" cy="4727575"/>
            <a:chOff x="249" y="754"/>
            <a:chExt cx="4964" cy="2978"/>
          </a:xfrm>
        </p:grpSpPr>
        <p:grpSp>
          <p:nvGrpSpPr>
            <p:cNvPr id="17412" name="Group 3"/>
            <p:cNvGrpSpPr>
              <a:grpSpLocks/>
            </p:cNvGrpSpPr>
            <p:nvPr/>
          </p:nvGrpSpPr>
          <p:grpSpPr bwMode="auto">
            <a:xfrm>
              <a:off x="249" y="2444"/>
              <a:ext cx="1307" cy="1288"/>
              <a:chOff x="249" y="2444"/>
              <a:chExt cx="1307" cy="1288"/>
            </a:xfrm>
          </p:grpSpPr>
          <p:sp>
            <p:nvSpPr>
              <p:cNvPr id="17422" name="Text Box 4"/>
              <p:cNvSpPr txBox="1">
                <a:spLocks noChangeArrowheads="1"/>
              </p:cNvSpPr>
              <p:nvPr/>
            </p:nvSpPr>
            <p:spPr bwMode="auto">
              <a:xfrm>
                <a:off x="249" y="2750"/>
                <a:ext cx="1288" cy="703"/>
              </a:xfrm>
              <a:prstGeom prst="rect">
                <a:avLst/>
              </a:prstGeom>
              <a:solidFill>
                <a:srgbClr val="FFFFFF"/>
              </a:solidFill>
              <a:ln w="9525">
                <a:noFill/>
                <a:miter lim="800000"/>
                <a:headEnd/>
                <a:tailEnd/>
              </a:ln>
            </p:spPr>
            <p:txBody>
              <a:bodyPr/>
              <a:lstStyle/>
              <a:p>
                <a:pPr algn="ctr"/>
                <a:r>
                  <a:rPr lang="fr-FR" b="1"/>
                  <a:t>Le passé</a:t>
                </a:r>
                <a:r>
                  <a:rPr lang="fr-FR"/>
                  <a:t> </a:t>
                </a:r>
              </a:p>
              <a:p>
                <a:pPr algn="ctr"/>
                <a:endParaRPr lang="fr-FR"/>
              </a:p>
              <a:p>
                <a:pPr algn="ctr"/>
                <a:r>
                  <a:rPr lang="fr-FR"/>
                  <a:t>Les statistiques</a:t>
                </a:r>
              </a:p>
            </p:txBody>
          </p:sp>
          <p:sp>
            <p:nvSpPr>
              <p:cNvPr id="17423" name="Oval 5"/>
              <p:cNvSpPr>
                <a:spLocks noChangeArrowheads="1"/>
              </p:cNvSpPr>
              <p:nvPr/>
            </p:nvSpPr>
            <p:spPr bwMode="auto">
              <a:xfrm>
                <a:off x="268" y="2444"/>
                <a:ext cx="1288" cy="1288"/>
              </a:xfrm>
              <a:prstGeom prst="ellipse">
                <a:avLst/>
              </a:prstGeom>
              <a:noFill/>
              <a:ln w="9525">
                <a:solidFill>
                  <a:srgbClr val="000000"/>
                </a:solidFill>
                <a:round/>
                <a:headEnd/>
                <a:tailEnd/>
              </a:ln>
            </p:spPr>
            <p:txBody>
              <a:bodyPr/>
              <a:lstStyle/>
              <a:p>
                <a:endParaRPr lang="fr-FR"/>
              </a:p>
            </p:txBody>
          </p:sp>
        </p:grpSp>
        <p:grpSp>
          <p:nvGrpSpPr>
            <p:cNvPr id="17413" name="Group 6"/>
            <p:cNvGrpSpPr>
              <a:grpSpLocks/>
            </p:cNvGrpSpPr>
            <p:nvPr/>
          </p:nvGrpSpPr>
          <p:grpSpPr bwMode="auto">
            <a:xfrm>
              <a:off x="2051" y="754"/>
              <a:ext cx="1315" cy="1288"/>
              <a:chOff x="2051" y="754"/>
              <a:chExt cx="1315" cy="1288"/>
            </a:xfrm>
          </p:grpSpPr>
          <p:sp>
            <p:nvSpPr>
              <p:cNvPr id="17420" name="Text Box 7"/>
              <p:cNvSpPr txBox="1">
                <a:spLocks noChangeArrowheads="1"/>
              </p:cNvSpPr>
              <p:nvPr/>
            </p:nvSpPr>
            <p:spPr bwMode="auto">
              <a:xfrm>
                <a:off x="2064" y="981"/>
                <a:ext cx="1302" cy="937"/>
              </a:xfrm>
              <a:prstGeom prst="rect">
                <a:avLst/>
              </a:prstGeom>
              <a:solidFill>
                <a:srgbClr val="FFFFFF"/>
              </a:solidFill>
              <a:ln w="9525">
                <a:noFill/>
                <a:miter lim="800000"/>
                <a:headEnd/>
                <a:tailEnd/>
              </a:ln>
            </p:spPr>
            <p:txBody>
              <a:bodyPr/>
              <a:lstStyle/>
              <a:p>
                <a:pPr algn="ctr"/>
                <a:r>
                  <a:rPr lang="fr-FR" b="1"/>
                  <a:t>La machine </a:t>
                </a:r>
              </a:p>
              <a:p>
                <a:pPr algn="ctr"/>
                <a:r>
                  <a:rPr lang="fr-FR"/>
                  <a:t>La situation  qui produit …</a:t>
                </a:r>
              </a:p>
              <a:p>
                <a:pPr algn="ctr"/>
                <a:r>
                  <a:rPr lang="fr-FR"/>
                  <a:t>ce qui se </a:t>
                </a:r>
              </a:p>
              <a:p>
                <a:pPr algn="ctr"/>
                <a:r>
                  <a:rPr lang="fr-FR"/>
                  <a:t>reproduit</a:t>
                </a:r>
              </a:p>
            </p:txBody>
          </p:sp>
          <p:sp>
            <p:nvSpPr>
              <p:cNvPr id="17421" name="Oval 8"/>
              <p:cNvSpPr>
                <a:spLocks noChangeArrowheads="1"/>
              </p:cNvSpPr>
              <p:nvPr/>
            </p:nvSpPr>
            <p:spPr bwMode="auto">
              <a:xfrm>
                <a:off x="2051" y="754"/>
                <a:ext cx="1302" cy="1288"/>
              </a:xfrm>
              <a:prstGeom prst="ellipse">
                <a:avLst/>
              </a:prstGeom>
              <a:noFill/>
              <a:ln w="9525">
                <a:solidFill>
                  <a:srgbClr val="000000"/>
                </a:solidFill>
                <a:round/>
                <a:headEnd/>
                <a:tailEnd/>
              </a:ln>
            </p:spPr>
            <p:txBody>
              <a:bodyPr/>
              <a:lstStyle/>
              <a:p>
                <a:endParaRPr lang="fr-FR"/>
              </a:p>
            </p:txBody>
          </p:sp>
        </p:grpSp>
        <p:grpSp>
          <p:nvGrpSpPr>
            <p:cNvPr id="17414" name="Group 9"/>
            <p:cNvGrpSpPr>
              <a:grpSpLocks/>
            </p:cNvGrpSpPr>
            <p:nvPr/>
          </p:nvGrpSpPr>
          <p:grpSpPr bwMode="auto">
            <a:xfrm>
              <a:off x="3923" y="2387"/>
              <a:ext cx="1290" cy="1288"/>
              <a:chOff x="3923" y="2276"/>
              <a:chExt cx="1290" cy="1288"/>
            </a:xfrm>
          </p:grpSpPr>
          <p:sp>
            <p:nvSpPr>
              <p:cNvPr id="17418" name="Text Box 10"/>
              <p:cNvSpPr txBox="1">
                <a:spLocks noChangeArrowheads="1"/>
              </p:cNvSpPr>
              <p:nvPr/>
            </p:nvSpPr>
            <p:spPr bwMode="auto">
              <a:xfrm>
                <a:off x="3923" y="2614"/>
                <a:ext cx="1288" cy="703"/>
              </a:xfrm>
              <a:prstGeom prst="rect">
                <a:avLst/>
              </a:prstGeom>
              <a:solidFill>
                <a:srgbClr val="FFFFFF"/>
              </a:solidFill>
              <a:ln w="9525">
                <a:noFill/>
                <a:miter lim="800000"/>
                <a:headEnd/>
                <a:tailEnd/>
              </a:ln>
            </p:spPr>
            <p:txBody>
              <a:bodyPr/>
              <a:lstStyle/>
              <a:p>
                <a:pPr algn="ctr"/>
                <a:r>
                  <a:rPr lang="fr-FR" b="1"/>
                  <a:t>Le futur </a:t>
                </a:r>
              </a:p>
              <a:p>
                <a:pPr algn="ctr"/>
                <a:endParaRPr lang="fr-FR"/>
              </a:p>
              <a:p>
                <a:pPr algn="ctr"/>
                <a:r>
                  <a:rPr lang="fr-FR"/>
                  <a:t>Les probabilités</a:t>
                </a:r>
              </a:p>
            </p:txBody>
          </p:sp>
          <p:sp>
            <p:nvSpPr>
              <p:cNvPr id="17419" name="Oval 11"/>
              <p:cNvSpPr>
                <a:spLocks noChangeArrowheads="1"/>
              </p:cNvSpPr>
              <p:nvPr/>
            </p:nvSpPr>
            <p:spPr bwMode="auto">
              <a:xfrm>
                <a:off x="3925" y="2276"/>
                <a:ext cx="1288" cy="1288"/>
              </a:xfrm>
              <a:prstGeom prst="ellipse">
                <a:avLst/>
              </a:prstGeom>
              <a:noFill/>
              <a:ln w="9525">
                <a:solidFill>
                  <a:srgbClr val="000000"/>
                </a:solidFill>
                <a:round/>
                <a:headEnd/>
                <a:tailEnd/>
              </a:ln>
            </p:spPr>
            <p:txBody>
              <a:bodyPr/>
              <a:lstStyle/>
              <a:p>
                <a:endParaRPr lang="fr-FR"/>
              </a:p>
            </p:txBody>
          </p:sp>
        </p:grpSp>
        <p:sp>
          <p:nvSpPr>
            <p:cNvPr id="17415" name="AutoShape 12"/>
            <p:cNvSpPr>
              <a:spLocks noChangeArrowheads="1"/>
            </p:cNvSpPr>
            <p:nvPr/>
          </p:nvSpPr>
          <p:spPr bwMode="auto">
            <a:xfrm rot="-2506271">
              <a:off x="1232" y="1925"/>
              <a:ext cx="819" cy="234"/>
            </a:xfrm>
            <a:prstGeom prst="rightArrow">
              <a:avLst>
                <a:gd name="adj1" fmla="val 50000"/>
                <a:gd name="adj2" fmla="val 87500"/>
              </a:avLst>
            </a:prstGeom>
            <a:solidFill>
              <a:srgbClr val="00FF00"/>
            </a:solidFill>
            <a:ln w="9525">
              <a:solidFill>
                <a:srgbClr val="000000"/>
              </a:solidFill>
              <a:miter lim="800000"/>
              <a:headEnd/>
              <a:tailEnd/>
            </a:ln>
          </p:spPr>
          <p:txBody>
            <a:bodyPr/>
            <a:lstStyle/>
            <a:p>
              <a:endParaRPr lang="fr-FR"/>
            </a:p>
          </p:txBody>
        </p:sp>
        <p:sp>
          <p:nvSpPr>
            <p:cNvPr id="17416" name="AutoShape 13"/>
            <p:cNvSpPr>
              <a:spLocks noChangeArrowheads="1"/>
            </p:cNvSpPr>
            <p:nvPr/>
          </p:nvSpPr>
          <p:spPr bwMode="auto">
            <a:xfrm rot="2893729">
              <a:off x="3281" y="1984"/>
              <a:ext cx="819" cy="234"/>
            </a:xfrm>
            <a:prstGeom prst="rightArrow">
              <a:avLst>
                <a:gd name="adj1" fmla="val 50000"/>
                <a:gd name="adj2" fmla="val 87500"/>
              </a:avLst>
            </a:prstGeom>
            <a:solidFill>
              <a:srgbClr val="00FF00"/>
            </a:solidFill>
            <a:ln w="9525">
              <a:solidFill>
                <a:srgbClr val="000000"/>
              </a:solidFill>
              <a:miter lim="800000"/>
              <a:headEnd/>
              <a:tailEnd/>
            </a:ln>
          </p:spPr>
          <p:txBody>
            <a:bodyPr/>
            <a:lstStyle/>
            <a:p>
              <a:endParaRPr lang="fr-FR"/>
            </a:p>
          </p:txBody>
        </p:sp>
        <p:sp>
          <p:nvSpPr>
            <p:cNvPr id="17417" name="AutoShape 14"/>
            <p:cNvSpPr>
              <a:spLocks noChangeArrowheads="1"/>
            </p:cNvSpPr>
            <p:nvPr/>
          </p:nvSpPr>
          <p:spPr bwMode="auto">
            <a:xfrm flipH="1">
              <a:off x="2286" y="2744"/>
              <a:ext cx="819" cy="235"/>
            </a:xfrm>
            <a:prstGeom prst="rightArrow">
              <a:avLst>
                <a:gd name="adj1" fmla="val 50000"/>
                <a:gd name="adj2" fmla="val 87128"/>
              </a:avLst>
            </a:prstGeom>
            <a:solidFill>
              <a:srgbClr val="00FF00"/>
            </a:solidFill>
            <a:ln w="9525">
              <a:solidFill>
                <a:srgbClr val="000000"/>
              </a:solidFill>
              <a:miter lim="800000"/>
              <a:headEnd/>
              <a:tailEnd/>
            </a:ln>
          </p:spPr>
          <p:txBody>
            <a:bodyPr/>
            <a:lstStyle/>
            <a:p>
              <a:endParaRPr lang="fr-FR"/>
            </a:p>
          </p:txBody>
        </p:sp>
      </p:grpSp>
      <p:sp>
        <p:nvSpPr>
          <p:cNvPr id="17411" name="ZoneTexte 14"/>
          <p:cNvSpPr txBox="1">
            <a:spLocks noChangeArrowheads="1"/>
          </p:cNvSpPr>
          <p:nvPr/>
        </p:nvSpPr>
        <p:spPr bwMode="auto">
          <a:xfrm>
            <a:off x="179512" y="115888"/>
            <a:ext cx="3960813" cy="369887"/>
          </a:xfrm>
          <a:prstGeom prst="rect">
            <a:avLst/>
          </a:prstGeom>
          <a:solidFill>
            <a:srgbClr val="FFFF00"/>
          </a:solidFill>
          <a:ln w="9525">
            <a:noFill/>
            <a:miter lim="800000"/>
            <a:headEnd/>
            <a:tailEnd/>
          </a:ln>
        </p:spPr>
        <p:txBody>
          <a:bodyPr>
            <a:spAutoFit/>
          </a:bodyPr>
          <a:lstStyle/>
          <a:p>
            <a:r>
              <a:rPr lang="fr-FR"/>
              <a:t>Commentaires de didactique  </a:t>
            </a:r>
          </a:p>
        </p:txBody>
      </p:sp>
      <p:sp>
        <p:nvSpPr>
          <p:cNvPr id="16" name="Espace réservé de la date 15"/>
          <p:cNvSpPr>
            <a:spLocks noGrp="1"/>
          </p:cNvSpPr>
          <p:nvPr>
            <p:ph type="dt" sz="half" idx="10"/>
          </p:nvPr>
        </p:nvSpPr>
        <p:spPr/>
        <p:txBody>
          <a:bodyPr/>
          <a:lstStyle/>
          <a:p>
            <a:pPr>
              <a:defRPr/>
            </a:pPr>
            <a:r>
              <a:rPr lang="fr-FR" smtClean="0"/>
              <a:t>Guy Brousseau</a:t>
            </a:r>
            <a:endParaRPr lang="fr-FR"/>
          </a:p>
        </p:txBody>
      </p:sp>
      <p:sp>
        <p:nvSpPr>
          <p:cNvPr id="18" name="Espace réservé du pied de page 17"/>
          <p:cNvSpPr>
            <a:spLocks noGrp="1"/>
          </p:cNvSpPr>
          <p:nvPr>
            <p:ph type="ftr" sz="quarter" idx="11"/>
          </p:nvPr>
        </p:nvSpPr>
        <p:spPr/>
        <p:txBody>
          <a:bodyPr/>
          <a:lstStyle/>
          <a:p>
            <a:pPr>
              <a:defRPr/>
            </a:pPr>
            <a:r>
              <a:rPr lang="fr-FR" smtClean="0"/>
              <a:t>Cours de Didactique des mathématiques 2010-2012 </a:t>
            </a:r>
            <a:endParaRPr lang="fr-FR"/>
          </a:p>
        </p:txBody>
      </p:sp>
      <p:sp>
        <p:nvSpPr>
          <p:cNvPr id="17" name="Espace réservé du numéro de diapositive 16"/>
          <p:cNvSpPr>
            <a:spLocks noGrp="1"/>
          </p:cNvSpPr>
          <p:nvPr>
            <p:ph type="sldNum" sz="quarter" idx="12"/>
          </p:nvPr>
        </p:nvSpPr>
        <p:spPr/>
        <p:txBody>
          <a:bodyPr/>
          <a:lstStyle/>
          <a:p>
            <a:pPr>
              <a:defRPr/>
            </a:pPr>
            <a:fld id="{48BF64D8-7ED7-4B16-A47E-83A7AD7E0083}" type="slidenum">
              <a:rPr lang="fr-FR" smtClean="0"/>
              <a:pPr>
                <a:defRPr/>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539552" y="2130425"/>
            <a:ext cx="7918648" cy="1470025"/>
          </a:xfrm>
        </p:spPr>
        <p:txBody>
          <a:bodyPr>
            <a:normAutofit/>
          </a:bodyPr>
          <a:lstStyle/>
          <a:p>
            <a:pPr eaLnBrk="1" hangingPunct="1"/>
            <a:r>
              <a:rPr lang="fr-FR" b="1" dirty="0" smtClean="0"/>
              <a:t>2. Modélisation et comparaisons d’expériences</a:t>
            </a:r>
          </a:p>
        </p:txBody>
      </p:sp>
      <p:sp>
        <p:nvSpPr>
          <p:cNvPr id="5123" name="Rectangle 5"/>
          <p:cNvSpPr>
            <a:spLocks noGrp="1" noChangeArrowheads="1"/>
          </p:cNvSpPr>
          <p:nvPr>
            <p:ph type="subTitle" idx="1"/>
          </p:nvPr>
        </p:nvSpPr>
        <p:spPr>
          <a:xfrm>
            <a:off x="1371600" y="3886200"/>
            <a:ext cx="6400800" cy="982663"/>
          </a:xfrm>
        </p:spPr>
        <p:txBody>
          <a:bodyPr/>
          <a:lstStyle/>
          <a:p>
            <a:pPr eaLnBrk="1" hangingPunct="1"/>
            <a:r>
              <a:rPr lang="fr-FR" dirty="0" smtClean="0"/>
              <a:t>Des modèles aux graphes </a:t>
            </a:r>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F6C6BBE7-DD7D-4CCC-87DA-C48486626EB0}" type="slidenum">
              <a:rPr lang="fr-FR" smtClean="0"/>
              <a:pPr>
                <a:defRPr/>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92696"/>
            <a:ext cx="8229600" cy="864096"/>
          </a:xfrm>
        </p:spPr>
        <p:txBody>
          <a:bodyPr>
            <a:normAutofit/>
          </a:bodyPr>
          <a:lstStyle/>
          <a:p>
            <a:pPr algn="l"/>
            <a:r>
              <a:rPr lang="fr-FR" sz="3600" dirty="0" smtClean="0"/>
              <a:t>2.a  Les séries de cinq observations </a:t>
            </a:r>
            <a:endParaRPr lang="fr-FR" sz="3600" dirty="0"/>
          </a:p>
        </p:txBody>
      </p:sp>
      <p:sp>
        <p:nvSpPr>
          <p:cNvPr id="3" name="Espace réservé du contenu 2"/>
          <p:cNvSpPr>
            <a:spLocks noGrp="1"/>
          </p:cNvSpPr>
          <p:nvPr>
            <p:ph idx="1"/>
          </p:nvPr>
        </p:nvSpPr>
        <p:spPr>
          <a:xfrm>
            <a:off x="457200" y="1711349"/>
            <a:ext cx="8229600" cy="4525963"/>
          </a:xfrm>
        </p:spPr>
        <p:txBody>
          <a:bodyPr/>
          <a:lstStyle/>
          <a:p>
            <a:pPr eaLnBrk="1" hangingPunct="1">
              <a:lnSpc>
                <a:spcPct val="90000"/>
              </a:lnSpc>
              <a:buClr>
                <a:schemeClr val="tx1"/>
              </a:buClr>
              <a:buFont typeface="Wingdings" pitchFamily="2" charset="2"/>
              <a:buChar char="Ø"/>
            </a:pPr>
            <a:r>
              <a:rPr lang="fr-FR" sz="2400" dirty="0" smtClean="0"/>
              <a:t>D’autres équipes comptent les observations de cinq observations classées par types : (1;4), (2;3),(3;2),(4;1)</a:t>
            </a:r>
          </a:p>
          <a:p>
            <a:pPr eaLnBrk="1" hangingPunct="1">
              <a:lnSpc>
                <a:spcPct val="90000"/>
              </a:lnSpc>
              <a:buClr>
                <a:schemeClr val="tx1"/>
              </a:buClr>
              <a:buFont typeface="Wingdings" pitchFamily="2" charset="2"/>
              <a:buChar char="Ø"/>
            </a:pPr>
            <a:r>
              <a:rPr lang="fr-FR" sz="2400" dirty="0" smtClean="0"/>
              <a:t>Les fluctuations les déçoivent un peu et la longueur des observations est fastidieuses puisqu’il ne peut y avoir qu’une bouteille… Les séances sont très courtes </a:t>
            </a:r>
          </a:p>
          <a:p>
            <a:pPr eaLnBrk="1" hangingPunct="1">
              <a:lnSpc>
                <a:spcPct val="90000"/>
              </a:lnSpc>
              <a:buClr>
                <a:schemeClr val="tx1"/>
              </a:buClr>
              <a:buFont typeface="Wingdings" pitchFamily="2" charset="2"/>
              <a:buChar char="Ø"/>
            </a:pPr>
            <a:endParaRPr lang="fr-FR" sz="2400" dirty="0" smtClean="0"/>
          </a:p>
          <a:p>
            <a:pPr eaLnBrk="1" hangingPunct="1">
              <a:lnSpc>
                <a:spcPct val="90000"/>
              </a:lnSpc>
              <a:buClr>
                <a:schemeClr val="tx1"/>
              </a:buClr>
              <a:buFont typeface="Wingdings" pitchFamily="2" charset="2"/>
              <a:buChar char="Ø"/>
            </a:pPr>
            <a:r>
              <a:rPr lang="fr-FR" sz="2400" dirty="0" smtClean="0"/>
              <a:t>Ils ont déjà une idée de ce que contient la bouteille , mais les fluctuations alimentent les objections et maintiennent l’incertitude. </a:t>
            </a:r>
          </a:p>
          <a:p>
            <a:pPr eaLnBrk="1" hangingPunct="1">
              <a:lnSpc>
                <a:spcPct val="90000"/>
              </a:lnSpc>
              <a:buClr>
                <a:schemeClr val="tx1"/>
              </a:buClr>
              <a:buFont typeface="Wingdings" pitchFamily="2" charset="2"/>
              <a:buChar char="Ø"/>
            </a:pPr>
            <a:endParaRPr lang="fr-FR" sz="2400" dirty="0" smtClean="0"/>
          </a:p>
          <a:p>
            <a:pPr eaLnBrk="1" hangingPunct="1">
              <a:lnSpc>
                <a:spcPct val="90000"/>
              </a:lnSpc>
              <a:buClr>
                <a:schemeClr val="tx1"/>
              </a:buClr>
              <a:buFont typeface="Wingdings" pitchFamily="2" charset="2"/>
              <a:buChar char="Ø"/>
            </a:pPr>
            <a:r>
              <a:rPr lang="fr-FR" sz="2400" dirty="0" smtClean="0"/>
              <a:t>Mais dans le comptage les différentes sortes de cinq observations sont disposées de diverses manières </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26</a:t>
            </a:fld>
            <a:endParaRPr lang="fr-FR"/>
          </a:p>
        </p:txBody>
      </p:sp>
      <p:sp>
        <p:nvSpPr>
          <p:cNvPr id="4" name="ZoneTexte 3"/>
          <p:cNvSpPr txBox="1">
            <a:spLocks noChangeArrowheads="1"/>
          </p:cNvSpPr>
          <p:nvPr/>
        </p:nvSpPr>
        <p:spPr bwMode="auto">
          <a:xfrm>
            <a:off x="180156" y="116632"/>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57808"/>
            <a:ext cx="8229600" cy="1143000"/>
          </a:xfrm>
        </p:spPr>
        <p:txBody>
          <a:bodyPr/>
          <a:lstStyle/>
          <a:p>
            <a:pPr eaLnBrk="1" hangingPunct="1"/>
            <a:r>
              <a:rPr lang="fr-FR" sz="3600" dirty="0" smtClean="0"/>
              <a:t>Distribution des groupes de 5</a:t>
            </a:r>
          </a:p>
        </p:txBody>
      </p:sp>
      <p:sp>
        <p:nvSpPr>
          <p:cNvPr id="19459" name="Rectangle 3"/>
          <p:cNvSpPr>
            <a:spLocks noGrp="1" noChangeArrowheads="1"/>
          </p:cNvSpPr>
          <p:nvPr>
            <p:ph idx="1"/>
          </p:nvPr>
        </p:nvSpPr>
        <p:spPr>
          <a:xfrm>
            <a:off x="457200" y="1815877"/>
            <a:ext cx="8229600" cy="3989387"/>
          </a:xfrm>
        </p:spPr>
        <p:txBody>
          <a:bodyPr/>
          <a:lstStyle/>
          <a:p>
            <a:pPr eaLnBrk="1" hangingPunct="1">
              <a:lnSpc>
                <a:spcPct val="90000"/>
              </a:lnSpc>
            </a:pPr>
            <a:r>
              <a:rPr lang="fr-FR" sz="2400" dirty="0" smtClean="0"/>
              <a:t>Les élèves sont déçus de voir les résultats fluctuer (alors que le contenu est le même), mais ils sont mieux  convaincus qu’ils voient plus souvent des blanches que de noires. Ce “succès” suffit à maintenir le processus.  </a:t>
            </a:r>
          </a:p>
          <a:p>
            <a:pPr eaLnBrk="1" hangingPunct="1">
              <a:lnSpc>
                <a:spcPct val="90000"/>
              </a:lnSpc>
            </a:pPr>
            <a:endParaRPr lang="fr-FR" sz="2400" dirty="0" smtClean="0"/>
          </a:p>
          <a:p>
            <a:pPr eaLnBrk="1" hangingPunct="1">
              <a:lnSpc>
                <a:spcPct val="90000"/>
              </a:lnSpc>
            </a:pPr>
            <a:r>
              <a:rPr lang="fr-FR" sz="2400" dirty="0" smtClean="0"/>
              <a:t>Ensuite ils comptent combien de fois ils ont obtenus (4b;1n) (3b;2n) (2b et 3n) et (1b;4n), et trouvent des arguments pour renforcer leur conviction. Par exemple...</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27</a:t>
            </a:fld>
            <a:endParaRPr lang="fr-FR"/>
          </a:p>
        </p:txBody>
      </p:sp>
      <p:sp>
        <p:nvSpPr>
          <p:cNvPr id="19460" name="ZoneTexte 3"/>
          <p:cNvSpPr txBox="1">
            <a:spLocks noChangeArrowheads="1"/>
          </p:cNvSpPr>
          <p:nvPr/>
        </p:nvSpPr>
        <p:spPr bwMode="auto">
          <a:xfrm>
            <a:off x="179512" y="116632"/>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CED973C8-06D9-4E42-8C95-D94300478003}" type="slidenum">
              <a:rPr lang="fr-FR" smtClean="0"/>
              <a:pPr>
                <a:defRPr/>
              </a:pPr>
              <a:t>28</a:t>
            </a:fld>
            <a:endParaRPr lang="fr-FR"/>
          </a:p>
        </p:txBody>
      </p:sp>
      <p:pic>
        <p:nvPicPr>
          <p:cNvPr id="20482" name="Picture 2"/>
          <p:cNvPicPr>
            <a:picLocks noGrp="1" noChangeAspect="1" noChangeArrowheads="1"/>
          </p:cNvPicPr>
          <p:nvPr>
            <p:ph idx="4294967295"/>
          </p:nvPr>
        </p:nvPicPr>
        <p:blipFill>
          <a:blip r:embed="rId2" cstate="print"/>
          <a:srcRect/>
          <a:stretch>
            <a:fillRect/>
          </a:stretch>
        </p:blipFill>
        <p:spPr>
          <a:xfrm>
            <a:off x="0" y="692150"/>
            <a:ext cx="7543800" cy="5761038"/>
          </a:xfrm>
          <a:noFill/>
        </p:spPr>
      </p:pic>
      <p:sp>
        <p:nvSpPr>
          <p:cNvPr id="3" name="ZoneTexte 3"/>
          <p:cNvSpPr txBox="1">
            <a:spLocks noChangeArrowheads="1"/>
          </p:cNvSpPr>
          <p:nvPr/>
        </p:nvSpPr>
        <p:spPr bwMode="auto">
          <a:xfrm>
            <a:off x="179512" y="116632"/>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3600" dirty="0" smtClean="0"/>
              <a:t>2.b  Le doute… </a:t>
            </a:r>
            <a:endParaRPr lang="fr-FR" sz="3600" dirty="0"/>
          </a:p>
        </p:txBody>
      </p:sp>
      <p:sp>
        <p:nvSpPr>
          <p:cNvPr id="3" name="Espace réservé du contenu 2"/>
          <p:cNvSpPr>
            <a:spLocks noGrp="1"/>
          </p:cNvSpPr>
          <p:nvPr>
            <p:ph idx="1"/>
          </p:nvPr>
        </p:nvSpPr>
        <p:spPr>
          <a:xfrm>
            <a:off x="457200" y="1340768"/>
            <a:ext cx="8229600" cy="4525963"/>
          </a:xfrm>
        </p:spPr>
        <p:txBody>
          <a:bodyPr>
            <a:normAutofit lnSpcReduction="10000"/>
          </a:bodyPr>
          <a:lstStyle/>
          <a:p>
            <a:pPr>
              <a:buFontTx/>
              <a:buChar char="-"/>
              <a:defRPr/>
            </a:pPr>
            <a:r>
              <a:rPr lang="fr-FR" sz="2400" dirty="0" smtClean="0">
                <a:solidFill>
                  <a:schemeClr val="tx2"/>
                </a:solidFill>
              </a:rPr>
              <a:t> A ce moment, les élèves négligent les séries unicolores « puisqu’ils ont vu des boules noires et des blanches »</a:t>
            </a:r>
          </a:p>
          <a:p>
            <a:pPr>
              <a:defRPr/>
            </a:pPr>
            <a:endParaRPr lang="fr-FR" sz="2400" dirty="0" smtClean="0">
              <a:solidFill>
                <a:schemeClr val="tx2"/>
              </a:solidFill>
            </a:endParaRPr>
          </a:p>
          <a:p>
            <a:pPr>
              <a:buFontTx/>
              <a:buChar char="-"/>
              <a:defRPr/>
            </a:pPr>
            <a:r>
              <a:rPr lang="fr-FR" sz="2400" dirty="0" smtClean="0">
                <a:effectLst>
                  <a:outerShdw blurRad="38100" dist="38100" dir="2700000" algn="tl">
                    <a:srgbClr val="C0C0C0"/>
                  </a:outerShdw>
                </a:effectLst>
              </a:rPr>
              <a:t> </a:t>
            </a:r>
            <a:r>
              <a:rPr lang="fr-FR" sz="2400" dirty="0" smtClean="0">
                <a:solidFill>
                  <a:schemeClr val="tx2"/>
                </a:solidFill>
              </a:rPr>
              <a:t>Ils sont partagés, car les effectifs des deux clases 3B 2N et 2B 3N restent obstinément voisines</a:t>
            </a:r>
          </a:p>
          <a:p>
            <a:pPr>
              <a:buFontTx/>
              <a:buChar char="-"/>
              <a:defRPr/>
            </a:pPr>
            <a:r>
              <a:rPr lang="fr-FR" sz="2400" dirty="0" smtClean="0">
                <a:solidFill>
                  <a:schemeClr val="tx2"/>
                </a:solidFill>
              </a:rPr>
              <a:t> Certains argumentent avec les classes latérales : il y a plus de blanc </a:t>
            </a:r>
          </a:p>
          <a:p>
            <a:pPr>
              <a:buFontTx/>
              <a:buChar char="-"/>
              <a:defRPr/>
            </a:pPr>
            <a:r>
              <a:rPr lang="fr-FR" sz="2400" dirty="0" smtClean="0"/>
              <a:t>Le professeur ne prend pas parti : il ne sait pas. </a:t>
            </a:r>
          </a:p>
          <a:p>
            <a:pPr>
              <a:buFontTx/>
              <a:buChar char="-"/>
              <a:defRPr/>
            </a:pPr>
            <a:endParaRPr lang="fr-FR" sz="2400" dirty="0" smtClean="0"/>
          </a:p>
          <a:p>
            <a:pPr>
              <a:buFontTx/>
              <a:buChar char="-"/>
              <a:defRPr/>
            </a:pPr>
            <a:r>
              <a:rPr lang="fr-FR" sz="2400" dirty="0" smtClean="0"/>
              <a:t>D’autres élèves veulent bien continuer… si la professeure promet d’ouvrir la bouteille… </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29</a:t>
            </a:fld>
            <a:endParaRPr lang="fr-FR"/>
          </a:p>
        </p:txBody>
      </p:sp>
      <p:sp>
        <p:nvSpPr>
          <p:cNvPr id="4" name="ZoneTexte 3"/>
          <p:cNvSpPr txBox="1">
            <a:spLocks noChangeArrowheads="1"/>
          </p:cNvSpPr>
          <p:nvPr/>
        </p:nvSpPr>
        <p:spPr bwMode="auto">
          <a:xfrm>
            <a:off x="179512" y="108372"/>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Grp="1" noChangeArrowheads="1"/>
          </p:cNvSpPr>
          <p:nvPr>
            <p:ph type="subTitle" idx="1"/>
          </p:nvPr>
        </p:nvSpPr>
        <p:spPr bwMode="auto">
          <a:xfrm>
            <a:off x="467544" y="1268760"/>
            <a:ext cx="8064896" cy="4032448"/>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tabLst/>
              <a:defRPr/>
            </a:pPr>
            <a:r>
              <a:rPr kumimoji="0" lang="fr-FR" sz="2400" b="0" i="0" u="none" strike="noStrike" kern="0" cap="none" spc="0" normalizeH="0" baseline="0" noProof="0" dirty="0" smtClean="0">
                <a:ln>
                  <a:noFill/>
                </a:ln>
                <a:solidFill>
                  <a:schemeClr val="tx1"/>
                </a:solidFill>
                <a:effectLst/>
                <a:uLnTx/>
                <a:uFillTx/>
                <a:latin typeface="+mn-lt"/>
                <a:ea typeface="+mn-ea"/>
                <a:cs typeface="+mn-cs"/>
              </a:rPr>
              <a:t>Concepteurs </a:t>
            </a:r>
          </a:p>
          <a:p>
            <a:pPr marL="342900" marR="0" lvl="0" indent="-342900" defTabSz="914400" rtl="0" eaLnBrk="1" fontAlgn="base" latinLnBrk="0" hangingPunct="1">
              <a:lnSpc>
                <a:spcPct val="100000"/>
              </a:lnSpc>
              <a:spcBef>
                <a:spcPct val="20000"/>
              </a:spcBef>
              <a:spcAft>
                <a:spcPct val="0"/>
              </a:spcAft>
              <a:buClrTx/>
              <a:buSzTx/>
              <a:tabLst/>
              <a:defRPr/>
            </a:pPr>
            <a:r>
              <a:rPr kumimoji="0" lang="fr-FR" sz="2400" b="0" i="0" u="none" strike="noStrike" kern="0" cap="none" spc="0" normalizeH="0" baseline="0" noProof="0" dirty="0" smtClean="0">
                <a:ln>
                  <a:noFill/>
                </a:ln>
                <a:solidFill>
                  <a:schemeClr val="tx1"/>
                </a:solidFill>
                <a:effectLst/>
                <a:uLnTx/>
                <a:uFillTx/>
                <a:latin typeface="+mn-lt"/>
                <a:ea typeface="+mn-ea"/>
                <a:cs typeface="+mn-cs"/>
              </a:rPr>
              <a:t>Guy Brousseau, et Nadine Brousseau</a:t>
            </a:r>
          </a:p>
          <a:p>
            <a:pPr marL="342900" marR="0" lvl="0" indent="-342900" defTabSz="914400" rtl="0" eaLnBrk="1" fontAlgn="base" latinLnBrk="0" hangingPunct="1">
              <a:lnSpc>
                <a:spcPct val="100000"/>
              </a:lnSpc>
              <a:spcBef>
                <a:spcPct val="20000"/>
              </a:spcBef>
              <a:spcAft>
                <a:spcPct val="0"/>
              </a:spcAft>
              <a:buClrTx/>
              <a:buSzTx/>
              <a:tabLst/>
              <a:defRPr/>
            </a:pPr>
            <a:r>
              <a:rPr kumimoji="0" lang="fr-FR" sz="2400" b="0" i="0" u="none" strike="noStrike" kern="0" cap="none" spc="0" normalizeH="0" baseline="0" noProof="0" dirty="0" smtClean="0">
                <a:ln>
                  <a:noFill/>
                </a:ln>
                <a:solidFill>
                  <a:schemeClr val="tx1"/>
                </a:solidFill>
                <a:effectLst/>
                <a:uLnTx/>
                <a:uFillTx/>
                <a:latin typeface="+mn-lt"/>
                <a:ea typeface="+mn-ea"/>
                <a:cs typeface="+mn-cs"/>
              </a:rPr>
              <a:t>Enseignantes: </a:t>
            </a:r>
          </a:p>
          <a:p>
            <a:pPr marL="342900" marR="0" lvl="0" indent="-342900" defTabSz="914400" rtl="0" eaLnBrk="1" fontAlgn="base" latinLnBrk="0" hangingPunct="1">
              <a:lnSpc>
                <a:spcPct val="100000"/>
              </a:lnSpc>
              <a:spcBef>
                <a:spcPct val="20000"/>
              </a:spcBef>
              <a:spcAft>
                <a:spcPct val="0"/>
              </a:spcAft>
              <a:buClrTx/>
              <a:buSzTx/>
              <a:tabLst/>
              <a:defRPr/>
            </a:pPr>
            <a:r>
              <a:rPr kumimoji="0" lang="fr-FR" sz="2400" b="0" i="0" u="none" strike="noStrike" kern="0" cap="none" spc="0" normalizeH="0" baseline="0" noProof="0" dirty="0" smtClean="0">
                <a:ln>
                  <a:noFill/>
                </a:ln>
                <a:solidFill>
                  <a:schemeClr val="tx1"/>
                </a:solidFill>
                <a:effectLst/>
                <a:uLnTx/>
                <a:uFillTx/>
                <a:latin typeface="+mn-lt"/>
                <a:ea typeface="+mn-ea"/>
                <a:cs typeface="+mn-cs"/>
              </a:rPr>
              <a:t>Nadine Brousseau et Maggie </a:t>
            </a:r>
            <a:r>
              <a:rPr kumimoji="0" lang="fr-FR" sz="2400" b="0" i="0" u="none" strike="noStrike" kern="0" cap="none" spc="0" normalizeH="0" baseline="0" noProof="0" dirty="0" err="1" smtClean="0">
                <a:ln>
                  <a:noFill/>
                </a:ln>
                <a:solidFill>
                  <a:schemeClr val="tx1"/>
                </a:solidFill>
                <a:effectLst/>
                <a:uLnTx/>
                <a:uFillTx/>
                <a:latin typeface="+mn-lt"/>
                <a:ea typeface="+mn-ea"/>
                <a:cs typeface="+mn-cs"/>
              </a:rPr>
              <a:t>Llorens</a:t>
            </a:r>
            <a:r>
              <a:rPr kumimoji="0" lang="fr-FR" sz="24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defTabSz="914400" rtl="0" eaLnBrk="1" fontAlgn="base" latinLnBrk="0" hangingPunct="1">
              <a:lnSpc>
                <a:spcPct val="100000"/>
              </a:lnSpc>
              <a:spcBef>
                <a:spcPct val="20000"/>
              </a:spcBef>
              <a:spcAft>
                <a:spcPct val="0"/>
              </a:spcAft>
              <a:buClrTx/>
              <a:buSzTx/>
              <a:tabLst/>
              <a:defRPr/>
            </a:pPr>
            <a:r>
              <a:rPr kumimoji="0" lang="fr-FR" sz="2400" b="0" i="0" u="none" strike="noStrike" kern="0" cap="none" spc="0" normalizeH="0" baseline="0" noProof="0" dirty="0" smtClean="0">
                <a:ln>
                  <a:noFill/>
                </a:ln>
                <a:solidFill>
                  <a:schemeClr val="tx1"/>
                </a:solidFill>
                <a:effectLst/>
                <a:uLnTx/>
                <a:uFillTx/>
                <a:latin typeface="+mn-lt"/>
                <a:ea typeface="+mn-ea"/>
                <a:cs typeface="+mn-cs"/>
              </a:rPr>
              <a:t>Collaborateurs </a:t>
            </a:r>
          </a:p>
          <a:p>
            <a:pPr marL="342900" marR="0" lvl="0" indent="-342900" defTabSz="914400" rtl="0" eaLnBrk="1" fontAlgn="base" latinLnBrk="0" hangingPunct="1">
              <a:lnSpc>
                <a:spcPct val="100000"/>
              </a:lnSpc>
              <a:spcBef>
                <a:spcPct val="20000"/>
              </a:spcBef>
              <a:spcAft>
                <a:spcPct val="0"/>
              </a:spcAft>
              <a:buClrTx/>
              <a:buSzTx/>
              <a:tabLst/>
              <a:defRPr/>
            </a:pPr>
            <a:r>
              <a:rPr kumimoji="0" lang="fr-FR" sz="2400" b="0" i="0" u="none" strike="noStrike" kern="0" cap="none" spc="0" normalizeH="0" baseline="0" noProof="0" dirty="0" smtClean="0">
                <a:ln>
                  <a:noFill/>
                </a:ln>
                <a:solidFill>
                  <a:schemeClr val="tx1"/>
                </a:solidFill>
                <a:effectLst/>
                <a:uLnTx/>
                <a:uFillTx/>
                <a:latin typeface="+mn-lt"/>
                <a:ea typeface="+mn-ea"/>
                <a:cs typeface="+mn-cs"/>
              </a:rPr>
              <a:t>Madeleine</a:t>
            </a:r>
            <a:r>
              <a:rPr kumimoji="0" lang="fr-FR" sz="2400" b="0" i="0" u="none" strike="noStrike" kern="0" cap="none" spc="0" normalizeH="0" noProof="0" dirty="0" smtClean="0">
                <a:ln>
                  <a:noFill/>
                </a:ln>
                <a:solidFill>
                  <a:schemeClr val="tx1"/>
                </a:solidFill>
                <a:effectLst/>
                <a:uLnTx/>
                <a:uFillTx/>
                <a:latin typeface="+mn-lt"/>
                <a:ea typeface="+mn-ea"/>
                <a:cs typeface="+mn-cs"/>
              </a:rPr>
              <a:t> Bourgeois, </a:t>
            </a:r>
            <a:r>
              <a:rPr kumimoji="0" lang="fr-FR" sz="2400" b="0" i="0" u="none" strike="noStrike" kern="0" cap="none" spc="0" normalizeH="0" baseline="0" noProof="0" dirty="0" smtClean="0">
                <a:ln>
                  <a:noFill/>
                </a:ln>
                <a:solidFill>
                  <a:schemeClr val="tx1"/>
                </a:solidFill>
                <a:effectLst/>
                <a:uLnTx/>
                <a:uFillTx/>
                <a:latin typeface="+mn-lt"/>
                <a:ea typeface="+mn-ea"/>
                <a:cs typeface="+mn-cs"/>
              </a:rPr>
              <a:t>Joël Briand </a:t>
            </a:r>
          </a:p>
          <a:p>
            <a:pPr marL="342900" marR="0" lvl="0" indent="-342900" defTabSz="914400" rtl="0" eaLnBrk="1" fontAlgn="base" latinLnBrk="0" hangingPunct="1">
              <a:lnSpc>
                <a:spcPct val="100000"/>
              </a:lnSpc>
              <a:spcBef>
                <a:spcPct val="20000"/>
              </a:spcBef>
              <a:spcAft>
                <a:spcPct val="0"/>
              </a:spcAft>
              <a:buClrTx/>
              <a:buSzTx/>
              <a:tabLst/>
              <a:defRPr/>
            </a:pPr>
            <a:r>
              <a:rPr kumimoji="0" lang="fr-FR" sz="2400" b="0" i="0" u="none" strike="noStrike" kern="0" cap="none" spc="0" normalizeH="0" baseline="0" noProof="0" dirty="0" smtClean="0">
                <a:ln>
                  <a:noFill/>
                </a:ln>
                <a:solidFill>
                  <a:schemeClr val="tx1"/>
                </a:solidFill>
                <a:effectLst/>
                <a:uLnTx/>
                <a:uFillTx/>
                <a:latin typeface="+mn-lt"/>
                <a:ea typeface="+mn-ea"/>
                <a:cs typeface="+mn-cs"/>
              </a:rPr>
              <a:t>Avec les Elèves </a:t>
            </a:r>
          </a:p>
          <a:p>
            <a:pPr marL="342900" marR="0" lvl="0" indent="-342900" defTabSz="914400" rtl="0" eaLnBrk="1" fontAlgn="base" latinLnBrk="0" hangingPunct="1">
              <a:lnSpc>
                <a:spcPct val="100000"/>
              </a:lnSpc>
              <a:spcBef>
                <a:spcPct val="20000"/>
              </a:spcBef>
              <a:spcAft>
                <a:spcPct val="0"/>
              </a:spcAft>
              <a:buClrTx/>
              <a:buSzTx/>
              <a:tabLst/>
              <a:defRPr/>
            </a:pPr>
            <a:r>
              <a:rPr kumimoji="0" lang="fr-FR" sz="2400" b="0" i="0" u="none" strike="noStrike" kern="0" cap="none" spc="0" normalizeH="0" baseline="0" noProof="0" dirty="0" smtClean="0">
                <a:ln>
                  <a:noFill/>
                </a:ln>
                <a:solidFill>
                  <a:schemeClr val="tx1"/>
                </a:solidFill>
                <a:effectLst/>
                <a:uLnTx/>
                <a:uFillTx/>
                <a:latin typeface="+mn-lt"/>
                <a:ea typeface="+mn-ea"/>
                <a:cs typeface="+mn-cs"/>
              </a:rPr>
              <a:t>de l’Ecole Michelet de Talence de 1972-73 et de1973-74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fr-FR"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F6C6BBE7-DD7D-4CCC-87DA-C48486626EB0}" type="slidenum">
              <a:rPr lang="fr-FR" smtClean="0"/>
              <a:pPr>
                <a:defRPr/>
              </a:pPr>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29816"/>
            <a:ext cx="8229600" cy="926976"/>
          </a:xfrm>
        </p:spPr>
        <p:txBody>
          <a:bodyPr/>
          <a:lstStyle/>
          <a:p>
            <a:pPr eaLnBrk="1" hangingPunct="1"/>
            <a:r>
              <a:rPr lang="fr-FR" sz="2800" dirty="0" smtClean="0"/>
              <a:t>Se convaincre ou prouver ?</a:t>
            </a:r>
          </a:p>
        </p:txBody>
      </p:sp>
      <p:sp>
        <p:nvSpPr>
          <p:cNvPr id="21507" name="Rectangle 3"/>
          <p:cNvSpPr>
            <a:spLocks noGrp="1" noChangeArrowheads="1"/>
          </p:cNvSpPr>
          <p:nvPr>
            <p:ph idx="1"/>
          </p:nvPr>
        </p:nvSpPr>
        <p:spPr/>
        <p:txBody>
          <a:bodyPr/>
          <a:lstStyle/>
          <a:p>
            <a:pPr eaLnBrk="1" hangingPunct="1">
              <a:lnSpc>
                <a:spcPct val="90000"/>
              </a:lnSpc>
            </a:pPr>
            <a:r>
              <a:rPr lang="fr-FR" sz="2400" dirty="0" smtClean="0"/>
              <a:t>Il y a le même nombre de séries (3b, 2n) que (2b, 3n) mais il y a 8 </a:t>
            </a:r>
            <a:r>
              <a:rPr lang="fr-FR" sz="2400" dirty="0" err="1" smtClean="0"/>
              <a:t>series</a:t>
            </a:r>
            <a:r>
              <a:rPr lang="fr-FR" sz="2400" dirty="0" smtClean="0"/>
              <a:t> (4b, 1n) contre 2 séries (1b, 4n)</a:t>
            </a:r>
          </a:p>
          <a:p>
            <a:pPr eaLnBrk="1" hangingPunct="1">
              <a:lnSpc>
                <a:spcPct val="90000"/>
              </a:lnSpc>
              <a:buFontTx/>
              <a:buChar char="-"/>
            </a:pPr>
            <a:r>
              <a:rPr lang="fr-FR" sz="2400" dirty="0" smtClean="0"/>
              <a:t>Et ils concluent : “Il doit y avoir 3 blanches et 2 noires. </a:t>
            </a:r>
          </a:p>
          <a:p>
            <a:pPr eaLnBrk="1" hangingPunct="1">
              <a:lnSpc>
                <a:spcPct val="90000"/>
              </a:lnSpc>
            </a:pPr>
            <a:r>
              <a:rPr lang="fr-FR" sz="2400" dirty="0" smtClean="0"/>
              <a:t>C’est alors qu’ils vont récupérer des informations  qu’ils avaient </a:t>
            </a:r>
            <a:r>
              <a:rPr lang="fr-FR" sz="2400" dirty="0" err="1" smtClean="0"/>
              <a:t>declaré</a:t>
            </a:r>
            <a:r>
              <a:rPr lang="fr-FR" sz="2400" dirty="0" smtClean="0"/>
              <a:t> “fausses” par exemple une série de 5 blanches.</a:t>
            </a:r>
          </a:p>
          <a:p>
            <a:pPr eaLnBrk="1" hangingPunct="1">
              <a:lnSpc>
                <a:spcPct val="90000"/>
              </a:lnSpc>
            </a:pPr>
            <a:r>
              <a:rPr lang="fr-FR" sz="2400" dirty="0" smtClean="0"/>
              <a:t>Ils sont rapidement convaincus. Ils se déclarent sûrs de la conclusion qu’ils ont obtenus… et ils demandent d’ouvrir la bouteille pour vérifier ! </a:t>
            </a:r>
          </a:p>
          <a:p>
            <a:pPr eaLnBrk="1" hangingPunct="1">
              <a:lnSpc>
                <a:spcPct val="90000"/>
              </a:lnSpc>
            </a:pPr>
            <a:r>
              <a:rPr lang="fr-FR" sz="2400" dirty="0" smtClean="0"/>
              <a:t>Evidemment le professeur refuse : si vous êtes si sûrs, il est inutile de vérifier, et sinon, il faut trouver une manière de se convaincre</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30</a:t>
            </a:fld>
            <a:endParaRPr lang="fr-FR"/>
          </a:p>
        </p:txBody>
      </p:sp>
      <p:sp>
        <p:nvSpPr>
          <p:cNvPr id="21508" name="ZoneTexte 3"/>
          <p:cNvSpPr txBox="1">
            <a:spLocks noChangeArrowheads="1"/>
          </p:cNvSpPr>
          <p:nvPr/>
        </p:nvSpPr>
        <p:spPr bwMode="auto">
          <a:xfrm>
            <a:off x="179512" y="116632"/>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et la révolte !</a:t>
            </a:r>
            <a:endParaRPr lang="fr-FR" dirty="0"/>
          </a:p>
        </p:txBody>
      </p:sp>
      <p:sp>
        <p:nvSpPr>
          <p:cNvPr id="3" name="Espace réservé du contenu 2"/>
          <p:cNvSpPr>
            <a:spLocks noGrp="1"/>
          </p:cNvSpPr>
          <p:nvPr>
            <p:ph idx="1"/>
          </p:nvPr>
        </p:nvSpPr>
        <p:spPr/>
        <p:txBody>
          <a:bodyPr/>
          <a:lstStyle/>
          <a:p>
            <a:pPr>
              <a:lnSpc>
                <a:spcPct val="80000"/>
              </a:lnSpc>
            </a:pPr>
            <a:r>
              <a:rPr lang="fr-FR" sz="2400" dirty="0" smtClean="0"/>
              <a:t>Mais la professeure refuse!! l’argument déterministe s’épuise</a:t>
            </a:r>
          </a:p>
          <a:p>
            <a:pPr>
              <a:lnSpc>
                <a:spcPct val="80000"/>
              </a:lnSpc>
            </a:pPr>
            <a:r>
              <a:rPr lang="fr-FR" sz="2400" dirty="0" smtClean="0"/>
              <a:t>Si vous avez besoin d’ouvrir la bouteille c’est que vous n’êtes par sûrs, leur dit elle</a:t>
            </a:r>
          </a:p>
          <a:p>
            <a:pPr>
              <a:lnSpc>
                <a:spcPct val="80000"/>
              </a:lnSpc>
            </a:pPr>
            <a:r>
              <a:rPr lang="fr-FR" sz="2400" dirty="0" smtClean="0"/>
              <a:t>A mesure que le nombre des observations augmente, les élèves sont de plus en plus nombreux à  être persuadés que la composition 3B et 2N est la bonne</a:t>
            </a:r>
          </a:p>
          <a:p>
            <a:pPr>
              <a:lnSpc>
                <a:spcPct val="80000"/>
              </a:lnSpc>
            </a:pPr>
            <a:r>
              <a:rPr lang="fr-FR" sz="2400" dirty="0" smtClean="0"/>
              <a:t>Les élèves cherchent à convaincre cette têtue de professeure qu’ils sont vraiment sûr ! </a:t>
            </a:r>
          </a:p>
          <a:p>
            <a:pPr>
              <a:lnSpc>
                <a:spcPct val="80000"/>
              </a:lnSpc>
            </a:pPr>
            <a:r>
              <a:rPr lang="fr-FR" sz="2400" dirty="0" smtClean="0"/>
              <a:t>Les élèves excédés décident… qu’ils choisiront la classe qui dépassera toutes les autres d’au moins deux observations pour  représenter le contenu de la bouteille </a:t>
            </a:r>
          </a:p>
          <a:p>
            <a:pPr>
              <a:lnSpc>
                <a:spcPct val="80000"/>
              </a:lnSpc>
            </a:pPr>
            <a:r>
              <a:rPr lang="fr-FR" sz="2400" dirty="0" smtClean="0"/>
              <a:t>…</a:t>
            </a:r>
            <a:r>
              <a:rPr lang="fr-FR" sz="2400" i="1" dirty="0" smtClean="0"/>
              <a:t>E « trois, pour être sûre! »</a:t>
            </a:r>
          </a:p>
        </p:txBody>
      </p:sp>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48BF64D8-7ED7-4B16-A47E-83A7AD7E0083}" type="slidenum">
              <a:rPr lang="fr-FR" smtClean="0"/>
              <a:pPr>
                <a:defRPr/>
              </a:pPr>
              <a:t>31</a:t>
            </a:fld>
            <a:endParaRPr lang="fr-FR"/>
          </a:p>
        </p:txBody>
      </p:sp>
      <p:sp>
        <p:nvSpPr>
          <p:cNvPr id="5" name="ZoneTexte 3"/>
          <p:cNvSpPr txBox="1">
            <a:spLocks noChangeArrowheads="1"/>
          </p:cNvSpPr>
          <p:nvPr/>
        </p:nvSpPr>
        <p:spPr bwMode="auto">
          <a:xfrm>
            <a:off x="179512" y="116632"/>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3213"/>
            <a:ext cx="8229600" cy="527050"/>
          </a:xfrm>
        </p:spPr>
        <p:txBody>
          <a:bodyPr rtlCol="0">
            <a:normAutofit/>
          </a:bodyPr>
          <a:lstStyle/>
          <a:p>
            <a:pPr eaLnBrk="1" fontAlgn="auto" hangingPunct="1">
              <a:spcAft>
                <a:spcPts val="0"/>
              </a:spcAft>
              <a:defRPr/>
            </a:pPr>
            <a:r>
              <a:rPr lang="fr-FR" sz="2800" dirty="0" smtClean="0">
                <a:solidFill>
                  <a:schemeClr val="tx2">
                    <a:satMod val="200000"/>
                  </a:schemeClr>
                </a:solidFill>
              </a:rPr>
              <a:t>Commentaires 1</a:t>
            </a:r>
          </a:p>
        </p:txBody>
      </p:sp>
      <p:sp>
        <p:nvSpPr>
          <p:cNvPr id="13315" name="Rectangle 3"/>
          <p:cNvSpPr>
            <a:spLocks noGrp="1" noChangeArrowheads="1"/>
          </p:cNvSpPr>
          <p:nvPr>
            <p:ph idx="1"/>
          </p:nvPr>
        </p:nvSpPr>
        <p:spPr>
          <a:xfrm>
            <a:off x="323850" y="1268413"/>
            <a:ext cx="8640763" cy="4752975"/>
          </a:xfrm>
        </p:spPr>
        <p:txBody>
          <a:bodyPr/>
          <a:lstStyle/>
          <a:p>
            <a:pPr eaLnBrk="1" hangingPunct="1">
              <a:lnSpc>
                <a:spcPct val="80000"/>
              </a:lnSpc>
              <a:spcBef>
                <a:spcPct val="50000"/>
              </a:spcBef>
              <a:buFontTx/>
              <a:buNone/>
            </a:pPr>
            <a:r>
              <a:rPr lang="fr-FR" sz="2400" dirty="0" smtClean="0"/>
              <a:t>La proposition des élèves préfigure le sens d’un test d’hypothèse (mais l’arrêt dépend du résultat; ce point de vue sera corrigé plus tard!). </a:t>
            </a:r>
          </a:p>
          <a:p>
            <a:pPr eaLnBrk="1" hangingPunct="1">
              <a:lnSpc>
                <a:spcPct val="80000"/>
              </a:lnSpc>
              <a:spcBef>
                <a:spcPct val="50000"/>
              </a:spcBef>
              <a:buFontTx/>
              <a:buNone/>
            </a:pPr>
            <a:endParaRPr lang="fr-FR" sz="2400" dirty="0" smtClean="0"/>
          </a:p>
          <a:p>
            <a:pPr eaLnBrk="1" hangingPunct="1">
              <a:lnSpc>
                <a:spcPct val="80000"/>
              </a:lnSpc>
              <a:spcBef>
                <a:spcPct val="50000"/>
              </a:spcBef>
              <a:buFontTx/>
              <a:buNone/>
            </a:pPr>
            <a:r>
              <a:rPr lang="fr-FR" sz="2400" dirty="0" smtClean="0"/>
              <a:t>Si les intuitions et les arguments des élèves ont un fondement (un modèle mathématique défendable) - ce qui est le cas - le professeur n’intervient pas. </a:t>
            </a:r>
          </a:p>
          <a:p>
            <a:pPr eaLnBrk="1" hangingPunct="1">
              <a:lnSpc>
                <a:spcPct val="80000"/>
              </a:lnSpc>
              <a:spcBef>
                <a:spcPct val="50000"/>
              </a:spcBef>
              <a:buFontTx/>
              <a:buNone/>
            </a:pPr>
            <a:endParaRPr lang="fr-FR" sz="2400" dirty="0" smtClean="0"/>
          </a:p>
          <a:p>
            <a:pPr eaLnBrk="1" hangingPunct="1">
              <a:lnSpc>
                <a:spcPct val="80000"/>
              </a:lnSpc>
              <a:spcBef>
                <a:spcPct val="50000"/>
              </a:spcBef>
              <a:buFontTx/>
              <a:buNone/>
            </a:pPr>
            <a:r>
              <a:rPr lang="fr-FR" sz="2400" dirty="0" smtClean="0"/>
              <a:t>Ici, se restreindre à deux classes fait perdre de l’information et viole l’intangibilité des données, mais si la composition était 3B, 2N, alors dans la réunion des deux classes, la limite de la fréquence relative des (3B,2N) l’emporterait – en probabilité- sur celle des (2B, 3N) </a:t>
            </a:r>
          </a:p>
        </p:txBody>
      </p:sp>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48BF64D8-7ED7-4B16-A47E-83A7AD7E0083}" type="slidenum">
              <a:rPr lang="fr-FR" smtClean="0"/>
              <a:pPr>
                <a:defRPr/>
              </a:pPr>
              <a:t>32</a:t>
            </a:fld>
            <a:endParaRPr lang="fr-FR"/>
          </a:p>
        </p:txBody>
      </p:sp>
      <p:sp>
        <p:nvSpPr>
          <p:cNvPr id="13316" name="Rectangle 4"/>
          <p:cNvSpPr>
            <a:spLocks noChangeArrowheads="1"/>
          </p:cNvSpPr>
          <p:nvPr/>
        </p:nvSpPr>
        <p:spPr bwMode="auto">
          <a:xfrm>
            <a:off x="250825" y="1125538"/>
            <a:ext cx="8569325" cy="4967287"/>
          </a:xfrm>
          <a:prstGeom prst="rect">
            <a:avLst/>
          </a:prstGeom>
          <a:noFill/>
          <a:ln w="57150">
            <a:solidFill>
              <a:schemeClr val="accent1"/>
            </a:solidFill>
            <a:miter lim="800000"/>
            <a:headEnd/>
            <a:tailEnd/>
          </a:ln>
        </p:spPr>
        <p:txBody>
          <a:bodyPr wrap="none" anchor="ctr"/>
          <a:lstStyle/>
          <a:p>
            <a:endParaRPr lang="fr-FR"/>
          </a:p>
        </p:txBody>
      </p:sp>
      <p:sp>
        <p:nvSpPr>
          <p:cNvPr id="5" name="ZoneTexte 3"/>
          <p:cNvSpPr txBox="1">
            <a:spLocks noChangeArrowheads="1"/>
          </p:cNvSpPr>
          <p:nvPr/>
        </p:nvSpPr>
        <p:spPr bwMode="auto">
          <a:xfrm>
            <a:off x="35496" y="44624"/>
            <a:ext cx="3384376" cy="369332"/>
          </a:xfrm>
          <a:prstGeom prst="rect">
            <a:avLst/>
          </a:prstGeom>
          <a:solidFill>
            <a:srgbClr val="FFFF00"/>
          </a:solidFill>
          <a:ln w="9525">
            <a:noFill/>
            <a:miter lim="800000"/>
            <a:headEnd/>
            <a:tailEnd/>
          </a:ln>
        </p:spPr>
        <p:txBody>
          <a:bodyPr wrap="square">
            <a:spAutoFit/>
          </a:bodyPr>
          <a:lstStyle/>
          <a:p>
            <a:r>
              <a:rPr lang="fr-FR" dirty="0" smtClean="0"/>
              <a:t>Commentaires </a:t>
            </a:r>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46075"/>
            <a:ext cx="8229600" cy="490538"/>
          </a:xfrm>
        </p:spPr>
        <p:txBody>
          <a:bodyPr rtlCol="0">
            <a:normAutofit fontScale="90000"/>
          </a:bodyPr>
          <a:lstStyle/>
          <a:p>
            <a:pPr eaLnBrk="1" fontAlgn="auto" hangingPunct="1">
              <a:spcAft>
                <a:spcPts val="0"/>
              </a:spcAft>
              <a:defRPr/>
            </a:pPr>
            <a:r>
              <a:rPr lang="fr-FR" sz="2800" dirty="0" smtClean="0">
                <a:solidFill>
                  <a:schemeClr val="tx2">
                    <a:satMod val="200000"/>
                  </a:schemeClr>
                </a:solidFill>
              </a:rPr>
              <a:t>Commentaires 2</a:t>
            </a:r>
          </a:p>
        </p:txBody>
      </p:sp>
      <p:sp>
        <p:nvSpPr>
          <p:cNvPr id="14339" name="Text Box 3"/>
          <p:cNvSpPr>
            <a:spLocks noGrp="1" noChangeArrowheads="1"/>
          </p:cNvSpPr>
          <p:nvPr>
            <p:ph idx="1"/>
          </p:nvPr>
        </p:nvSpPr>
        <p:spPr>
          <a:xfrm>
            <a:off x="457200" y="1412875"/>
            <a:ext cx="8229600" cy="4392613"/>
          </a:xfrm>
        </p:spPr>
        <p:txBody>
          <a:bodyPr/>
          <a:lstStyle/>
          <a:p>
            <a:pPr eaLnBrk="1" hangingPunct="1">
              <a:lnSpc>
                <a:spcPct val="90000"/>
              </a:lnSpc>
            </a:pPr>
            <a:r>
              <a:rPr lang="fr-FR" sz="2400" smtClean="0"/>
              <a:t>Le processus n’est pas empiriste : ce qui est observé n’est pas accepté, ni comme loi, ni comme preuve, ni comme métaphore. </a:t>
            </a:r>
          </a:p>
          <a:p>
            <a:pPr eaLnBrk="1" hangingPunct="1">
              <a:lnSpc>
                <a:spcPct val="90000"/>
              </a:lnSpc>
            </a:pPr>
            <a:endParaRPr lang="fr-FR" sz="2400" smtClean="0"/>
          </a:p>
          <a:p>
            <a:pPr eaLnBrk="1" hangingPunct="1">
              <a:lnSpc>
                <a:spcPct val="90000"/>
              </a:lnSpc>
            </a:pPr>
            <a:r>
              <a:rPr lang="fr-FR" sz="2400" smtClean="0"/>
              <a:t>Répéter les observations n’est proposé, ni comme pratique usuelle, ni comme moyen magique de faire apparaître des régularités. </a:t>
            </a:r>
          </a:p>
          <a:p>
            <a:pPr eaLnBrk="1" hangingPunct="1">
              <a:lnSpc>
                <a:spcPct val="90000"/>
              </a:lnSpc>
            </a:pPr>
            <a:endParaRPr lang="fr-FR" sz="2400" smtClean="0"/>
          </a:p>
          <a:p>
            <a:pPr eaLnBrk="1" hangingPunct="1">
              <a:lnSpc>
                <a:spcPct val="90000"/>
              </a:lnSpc>
            </a:pPr>
            <a:r>
              <a:rPr lang="fr-FR" sz="2400" smtClean="0"/>
              <a:t>Aucune allusion n’est faite à des « tirages ». On ne s’intéresse pas aux résultats d’observations isolées, et seulement  comme indices d’un fait déterminé </a:t>
            </a:r>
          </a:p>
        </p:txBody>
      </p:sp>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48BF64D8-7ED7-4B16-A47E-83A7AD7E0083}" type="slidenum">
              <a:rPr lang="fr-FR" smtClean="0"/>
              <a:pPr>
                <a:defRPr/>
              </a:pPr>
              <a:t>33</a:t>
            </a:fld>
            <a:endParaRPr lang="fr-FR"/>
          </a:p>
        </p:txBody>
      </p:sp>
      <p:sp>
        <p:nvSpPr>
          <p:cNvPr id="14340" name="Rectangle 4"/>
          <p:cNvSpPr>
            <a:spLocks noChangeArrowheads="1"/>
          </p:cNvSpPr>
          <p:nvPr/>
        </p:nvSpPr>
        <p:spPr bwMode="auto">
          <a:xfrm>
            <a:off x="395288" y="1125538"/>
            <a:ext cx="8137525" cy="4464050"/>
          </a:xfrm>
          <a:prstGeom prst="rect">
            <a:avLst/>
          </a:prstGeom>
          <a:noFill/>
          <a:ln w="57150">
            <a:solidFill>
              <a:schemeClr val="accent1"/>
            </a:solidFill>
            <a:miter lim="800000"/>
            <a:headEnd/>
            <a:tailEnd/>
          </a:ln>
        </p:spPr>
        <p:txBody>
          <a:bodyPr wrap="none" anchor="ctr"/>
          <a:lstStyle/>
          <a:p>
            <a:endParaRPr lang="fr-FR"/>
          </a:p>
        </p:txBody>
      </p:sp>
      <p:sp>
        <p:nvSpPr>
          <p:cNvPr id="5" name="ZoneTexte 3"/>
          <p:cNvSpPr txBox="1">
            <a:spLocks noChangeArrowheads="1"/>
          </p:cNvSpPr>
          <p:nvPr/>
        </p:nvSpPr>
        <p:spPr bwMode="auto">
          <a:xfrm>
            <a:off x="35496" y="44624"/>
            <a:ext cx="3384376" cy="369332"/>
          </a:xfrm>
          <a:prstGeom prst="rect">
            <a:avLst/>
          </a:prstGeom>
          <a:solidFill>
            <a:srgbClr val="FFFF00"/>
          </a:solidFill>
          <a:ln w="9525">
            <a:noFill/>
            <a:miter lim="800000"/>
            <a:headEnd/>
            <a:tailEnd/>
          </a:ln>
        </p:spPr>
        <p:txBody>
          <a:bodyPr wrap="square">
            <a:spAutoFit/>
          </a:bodyPr>
          <a:lstStyle/>
          <a:p>
            <a:r>
              <a:rPr lang="fr-FR" dirty="0" smtClean="0"/>
              <a:t>Commentaires </a:t>
            </a:r>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48680"/>
            <a:ext cx="8229600" cy="792088"/>
          </a:xfrm>
        </p:spPr>
        <p:txBody>
          <a:bodyPr/>
          <a:lstStyle/>
          <a:p>
            <a:pPr algn="l" eaLnBrk="1" hangingPunct="1"/>
            <a:r>
              <a:rPr lang="fr-FR" sz="3200" dirty="0" smtClean="0"/>
              <a:t>2.c Première idée de test d’hypothèse </a:t>
            </a:r>
          </a:p>
        </p:txBody>
      </p:sp>
      <p:sp>
        <p:nvSpPr>
          <p:cNvPr id="22531" name="Rectangle 3"/>
          <p:cNvSpPr>
            <a:spLocks noGrp="1" noChangeArrowheads="1"/>
          </p:cNvSpPr>
          <p:nvPr>
            <p:ph idx="1"/>
          </p:nvPr>
        </p:nvSpPr>
        <p:spPr>
          <a:xfrm>
            <a:off x="457200" y="1340768"/>
            <a:ext cx="8363272" cy="5112568"/>
          </a:xfrm>
        </p:spPr>
        <p:txBody>
          <a:bodyPr/>
          <a:lstStyle/>
          <a:p>
            <a:pPr lvl="0"/>
            <a:r>
              <a:rPr lang="fr-FR" sz="2400" dirty="0" smtClean="0">
                <a:solidFill>
                  <a:schemeClr val="tx1"/>
                </a:solidFill>
                <a:latin typeface="+mn-lt"/>
                <a:ea typeface="+mn-ea"/>
                <a:cs typeface="+mn-cs"/>
              </a:rPr>
              <a:t>Les élèves ont dit qu’ils seraient sûrs, si </a:t>
            </a:r>
            <a:r>
              <a:rPr lang="fr-FR" sz="2400" dirty="0" smtClean="0"/>
              <a:t>le</a:t>
            </a:r>
            <a:r>
              <a:rPr lang="fr-FR" sz="2400" dirty="0" smtClean="0">
                <a:solidFill>
                  <a:schemeClr val="tx1"/>
                </a:solidFill>
                <a:latin typeface="+mn-lt"/>
                <a:ea typeface="+mn-ea"/>
                <a:cs typeface="+mn-cs"/>
              </a:rPr>
              <a:t> nombre d’une des compositions </a:t>
            </a:r>
            <a:r>
              <a:rPr lang="fr-FR" sz="2400" dirty="0" smtClean="0"/>
              <a:t>dépasse les autres de </a:t>
            </a:r>
            <a:r>
              <a:rPr lang="fr-FR" sz="2400" dirty="0" smtClean="0">
                <a:solidFill>
                  <a:schemeClr val="tx1"/>
                </a:solidFill>
                <a:latin typeface="+mn-lt"/>
                <a:ea typeface="+mn-ea"/>
                <a:cs typeface="+mn-cs"/>
              </a:rPr>
              <a:t>trois…</a:t>
            </a:r>
          </a:p>
          <a:p>
            <a:pPr lvl="0"/>
            <a:r>
              <a:rPr lang="fr-FR" sz="2400" dirty="0" smtClean="0">
                <a:solidFill>
                  <a:schemeClr val="tx1"/>
                </a:solidFill>
                <a:latin typeface="+mn-lt"/>
                <a:ea typeface="+mn-ea"/>
                <a:cs typeface="+mn-cs"/>
              </a:rPr>
              <a:t>Se donner une condition d’arrêt est une première idée d’un test d’hypothèse. Mais celle-ci ne conviendra pas </a:t>
            </a:r>
          </a:p>
          <a:p>
            <a:pPr lvl="0"/>
            <a:r>
              <a:rPr lang="fr-FR" sz="2400" dirty="0" smtClean="0">
                <a:solidFill>
                  <a:schemeClr val="tx1"/>
                </a:solidFill>
                <a:latin typeface="+mn-lt"/>
                <a:ea typeface="+mn-ea"/>
                <a:cs typeface="+mn-cs"/>
              </a:rPr>
              <a:t>La situation fondamentale va continuer à évoluer et à produire toute une série de concepts et de méthodes. Le processus se poursuit sur 32 séances qui duraient de 5 minutes à une heure suivant les cas, ave des enfants de 10-11 ans (CM2)</a:t>
            </a:r>
          </a:p>
          <a:p>
            <a:pPr lvl="0"/>
            <a:r>
              <a:rPr lang="fr-FR" sz="2400" dirty="0" smtClean="0">
                <a:solidFill>
                  <a:schemeClr val="tx1"/>
                </a:solidFill>
                <a:latin typeface="+mn-lt"/>
                <a:ea typeface="+mn-ea"/>
                <a:cs typeface="+mn-cs"/>
              </a:rPr>
              <a:t> NOTE La plupart de ces séances ne se sont pas faites  sur l’horaire de mathématiques, mais sur celui des “activités dirigées” </a:t>
            </a:r>
          </a:p>
        </p:txBody>
      </p:sp>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48BF64D8-7ED7-4B16-A47E-83A7AD7E0083}" type="slidenum">
              <a:rPr lang="fr-FR" smtClean="0"/>
              <a:pPr>
                <a:defRPr/>
              </a:pPr>
              <a:t>34</a:t>
            </a:fld>
            <a:endParaRPr lang="fr-FR"/>
          </a:p>
        </p:txBody>
      </p:sp>
      <p:sp>
        <p:nvSpPr>
          <p:cNvPr id="5" name="ZoneTexte 3"/>
          <p:cNvSpPr txBox="1">
            <a:spLocks noChangeArrowheads="1"/>
          </p:cNvSpPr>
          <p:nvPr/>
        </p:nvSpPr>
        <p:spPr bwMode="auto">
          <a:xfrm>
            <a:off x="251520" y="115888"/>
            <a:ext cx="3960813" cy="369887"/>
          </a:xfrm>
          <a:prstGeom prst="rect">
            <a:avLst/>
          </a:prstGeom>
          <a:solidFill>
            <a:srgbClr val="FFFF00"/>
          </a:solidFill>
          <a:ln w="9525">
            <a:noFill/>
            <a:miter lim="800000"/>
            <a:headEnd/>
            <a:tailEnd/>
          </a:ln>
        </p:spPr>
        <p:txBody>
          <a:bodyPr>
            <a:spAutoFit/>
          </a:bodyPr>
          <a:lstStyle/>
          <a:p>
            <a:r>
              <a:rPr lang="fr-FR" dirty="0"/>
              <a:t>Commentaires de didactique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20688"/>
            <a:ext cx="8229600" cy="864096"/>
          </a:xfrm>
        </p:spPr>
        <p:txBody>
          <a:bodyPr>
            <a:normAutofit/>
          </a:bodyPr>
          <a:lstStyle/>
          <a:p>
            <a:pPr algn="l" eaLnBrk="1" hangingPunct="1"/>
            <a:r>
              <a:rPr lang="fr-FR" sz="2400" dirty="0" smtClean="0">
                <a:solidFill>
                  <a:srgbClr val="FF0000"/>
                </a:solidFill>
              </a:rPr>
              <a:t>Premiers résultats </a:t>
            </a:r>
            <a:r>
              <a:rPr lang="fr-FR" sz="3200" dirty="0" smtClean="0">
                <a:solidFill>
                  <a:srgbClr val="FF0000"/>
                </a:solidFill>
              </a:rPr>
              <a:t>: pratiques et connaissances</a:t>
            </a:r>
          </a:p>
        </p:txBody>
      </p:sp>
      <p:sp>
        <p:nvSpPr>
          <p:cNvPr id="7" name="Espace réservé de la date 6"/>
          <p:cNvSpPr>
            <a:spLocks noGrp="1"/>
          </p:cNvSpPr>
          <p:nvPr>
            <p:ph type="dt" sz="half" idx="10"/>
          </p:nvPr>
        </p:nvSpPr>
        <p:spPr/>
        <p:txBody>
          <a:bodyPr/>
          <a:lstStyle/>
          <a:p>
            <a:pPr>
              <a:defRPr/>
            </a:pPr>
            <a:r>
              <a:rPr lang="fr-FR" smtClean="0"/>
              <a:t>Guy Brousseau</a:t>
            </a:r>
            <a:endParaRPr lang="fr-FR"/>
          </a:p>
        </p:txBody>
      </p:sp>
      <p:sp>
        <p:nvSpPr>
          <p:cNvPr id="9" name="Espace réservé du pied de page 8"/>
          <p:cNvSpPr>
            <a:spLocks noGrp="1"/>
          </p:cNvSpPr>
          <p:nvPr>
            <p:ph type="ftr" sz="quarter" idx="11"/>
          </p:nvPr>
        </p:nvSpPr>
        <p:spPr/>
        <p:txBody>
          <a:bodyPr/>
          <a:lstStyle/>
          <a:p>
            <a:pPr>
              <a:defRPr/>
            </a:pPr>
            <a:r>
              <a:rPr lang="fr-FR" smtClean="0"/>
              <a:t>Cours de Didactique des mathématiques 2010-2012 </a:t>
            </a:r>
            <a:endParaRPr lang="fr-FR"/>
          </a:p>
        </p:txBody>
      </p:sp>
      <p:sp>
        <p:nvSpPr>
          <p:cNvPr id="8" name="Espace réservé du numéro de diapositive 7"/>
          <p:cNvSpPr>
            <a:spLocks noGrp="1"/>
          </p:cNvSpPr>
          <p:nvPr>
            <p:ph type="sldNum" sz="quarter" idx="12"/>
          </p:nvPr>
        </p:nvSpPr>
        <p:spPr/>
        <p:txBody>
          <a:bodyPr/>
          <a:lstStyle/>
          <a:p>
            <a:pPr>
              <a:defRPr/>
            </a:pPr>
            <a:fld id="{C575FDF9-5AEB-4A39-8F79-F1A4D67E5F77}" type="slidenum">
              <a:rPr lang="fr-FR" smtClean="0"/>
              <a:pPr>
                <a:defRPr/>
              </a:pPr>
              <a:t>35</a:t>
            </a:fld>
            <a:endParaRPr lang="fr-FR"/>
          </a:p>
        </p:txBody>
      </p:sp>
      <p:sp>
        <p:nvSpPr>
          <p:cNvPr id="23555" name="Text Box 3"/>
          <p:cNvSpPr txBox="1">
            <a:spLocks noChangeArrowheads="1"/>
          </p:cNvSpPr>
          <p:nvPr/>
        </p:nvSpPr>
        <p:spPr bwMode="auto">
          <a:xfrm>
            <a:off x="611832" y="1556792"/>
            <a:ext cx="7848600" cy="4662815"/>
          </a:xfrm>
          <a:prstGeom prst="rect">
            <a:avLst/>
          </a:prstGeom>
          <a:noFill/>
          <a:ln w="9525">
            <a:noFill/>
            <a:miter lim="800000"/>
            <a:headEnd/>
            <a:tailEnd/>
          </a:ln>
        </p:spPr>
        <p:txBody>
          <a:bodyPr wrap="square">
            <a:spAutoFit/>
          </a:bodyPr>
          <a:lstStyle/>
          <a:p>
            <a:pPr>
              <a:spcBef>
                <a:spcPct val="50000"/>
              </a:spcBef>
            </a:pPr>
            <a:r>
              <a:rPr lang="fr-FR" sz="2200" dirty="0" smtClean="0"/>
              <a:t>La </a:t>
            </a:r>
            <a:r>
              <a:rPr lang="fr-FR" sz="2200" dirty="0"/>
              <a:t>plupart des connaissances que les élèves ont développé à ce moment ne sont ni institutionnalisées, ni même </a:t>
            </a:r>
            <a:r>
              <a:rPr lang="fr-FR" sz="2200" dirty="0" smtClean="0"/>
              <a:t>explicitées. Par </a:t>
            </a:r>
            <a:r>
              <a:rPr lang="fr-FR" sz="2200" dirty="0"/>
              <a:t>ex. </a:t>
            </a:r>
            <a:r>
              <a:rPr lang="fr-FR" sz="2200" dirty="0" smtClean="0"/>
              <a:t>: Chaque </a:t>
            </a:r>
            <a:r>
              <a:rPr lang="fr-FR" sz="2200" dirty="0"/>
              <a:t>fois, la raison de poursuivre les observations de boules est une question ou une curiosité précise  et différente, qui évolue avec les informations obtenues (processus </a:t>
            </a:r>
            <a:r>
              <a:rPr lang="fr-FR" sz="2200" dirty="0" smtClean="0"/>
              <a:t>« dialectique »). </a:t>
            </a:r>
            <a:endParaRPr lang="fr-FR" sz="2200" dirty="0"/>
          </a:p>
          <a:p>
            <a:pPr>
              <a:spcBef>
                <a:spcPct val="50000"/>
              </a:spcBef>
              <a:buFont typeface="Wingdings" pitchFamily="2" charset="2"/>
              <a:buChar char="§"/>
            </a:pPr>
            <a:r>
              <a:rPr lang="fr-FR" sz="2200" dirty="0" smtClean="0"/>
              <a:t>Une première stratégie </a:t>
            </a:r>
            <a:r>
              <a:rPr lang="fr-FR" sz="2200" dirty="0"/>
              <a:t>du test d’hypothèse est apparue : le processus s’arrêtera quand un certain événement fixé arbitrairement à l’avance se produira. </a:t>
            </a:r>
            <a:r>
              <a:rPr lang="fr-FR" sz="2200" dirty="0" smtClean="0"/>
              <a:t>Elle n’est pas correcte ! Car il peut apparaître trois fois la même couleur dès le début. Des options correctes seront rejetées et des </a:t>
            </a:r>
            <a:r>
              <a:rPr lang="fr-FR" sz="2200" dirty="0" err="1" smtClean="0"/>
              <a:t>hyptothèses</a:t>
            </a:r>
            <a:r>
              <a:rPr lang="fr-FR" sz="2200" dirty="0" smtClean="0"/>
              <a:t> fausses seront acceptées. </a:t>
            </a:r>
            <a:r>
              <a:rPr lang="fr-FR" sz="2200" dirty="0" smtClean="0">
                <a:solidFill>
                  <a:srgbClr val="FF0000"/>
                </a:solidFill>
              </a:rPr>
              <a:t>(</a:t>
            </a:r>
            <a:r>
              <a:rPr lang="fr-FR" sz="2200" dirty="0">
                <a:solidFill>
                  <a:srgbClr val="FF0000"/>
                </a:solidFill>
              </a:rPr>
              <a:t>c’est </a:t>
            </a:r>
            <a:r>
              <a:rPr lang="fr-FR" sz="2200" dirty="0" smtClean="0">
                <a:solidFill>
                  <a:srgbClr val="FF0000"/>
                </a:solidFill>
              </a:rPr>
              <a:t>aussi pour </a:t>
            </a:r>
            <a:r>
              <a:rPr lang="fr-FR" sz="2200" dirty="0">
                <a:solidFill>
                  <a:srgbClr val="FF0000"/>
                </a:solidFill>
              </a:rPr>
              <a:t>cette raison qu’il ne faut pas ouvrir la bouteille). </a:t>
            </a:r>
            <a:r>
              <a:rPr lang="fr-FR" sz="2200" dirty="0" smtClean="0">
                <a:solidFill>
                  <a:srgbClr val="FF0000"/>
                </a:solidFill>
              </a:rPr>
              <a:t>Le professeur ne dit rien.</a:t>
            </a:r>
            <a:endParaRPr lang="fr-FR" sz="2200" dirty="0">
              <a:solidFill>
                <a:srgbClr val="FF0000"/>
              </a:solidFill>
            </a:endParaRPr>
          </a:p>
        </p:txBody>
      </p:sp>
      <p:sp>
        <p:nvSpPr>
          <p:cNvPr id="6" name="ZoneTexte 3"/>
          <p:cNvSpPr txBox="1">
            <a:spLocks noChangeArrowheads="1"/>
          </p:cNvSpPr>
          <p:nvPr/>
        </p:nvSpPr>
        <p:spPr bwMode="auto">
          <a:xfrm>
            <a:off x="251520" y="115888"/>
            <a:ext cx="3960813" cy="369887"/>
          </a:xfrm>
          <a:prstGeom prst="rect">
            <a:avLst/>
          </a:prstGeom>
          <a:solidFill>
            <a:srgbClr val="FFFF00"/>
          </a:solidFill>
          <a:ln w="9525">
            <a:noFill/>
            <a:miter lim="800000"/>
            <a:headEnd/>
            <a:tailEnd/>
          </a:ln>
        </p:spPr>
        <p:txBody>
          <a:bodyPr>
            <a:spAutoFit/>
          </a:bodyPr>
          <a:lstStyle/>
          <a:p>
            <a:r>
              <a:rPr lang="fr-FR" dirty="0"/>
              <a:t>Commentaires de didactique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57808"/>
            <a:ext cx="8229600" cy="854968"/>
          </a:xfrm>
        </p:spPr>
        <p:txBody>
          <a:bodyPr/>
          <a:lstStyle/>
          <a:p>
            <a:pPr eaLnBrk="1" hangingPunct="1"/>
            <a:r>
              <a:rPr lang="fr-FR" sz="3600" dirty="0" smtClean="0"/>
              <a:t> Intermède inattendu </a:t>
            </a:r>
          </a:p>
        </p:txBody>
      </p:sp>
      <p:sp>
        <p:nvSpPr>
          <p:cNvPr id="24579" name="Rectangle 3"/>
          <p:cNvSpPr>
            <a:spLocks noGrp="1" noChangeArrowheads="1"/>
          </p:cNvSpPr>
          <p:nvPr>
            <p:ph idx="1"/>
          </p:nvPr>
        </p:nvSpPr>
        <p:spPr>
          <a:xfrm>
            <a:off x="457200" y="1528192"/>
            <a:ext cx="8229600" cy="4061048"/>
          </a:xfrm>
        </p:spPr>
        <p:txBody>
          <a:bodyPr/>
          <a:lstStyle/>
          <a:p>
            <a:pPr eaLnBrk="1" hangingPunct="1">
              <a:lnSpc>
                <a:spcPct val="90000"/>
              </a:lnSpc>
            </a:pPr>
            <a:r>
              <a:rPr lang="fr-FR" sz="2400" dirty="0" smtClean="0"/>
              <a:t>Au début de la cinquième séance, une élève dit :</a:t>
            </a:r>
          </a:p>
          <a:p>
            <a:pPr eaLnBrk="1" hangingPunct="1">
              <a:lnSpc>
                <a:spcPct val="90000"/>
              </a:lnSpc>
            </a:pPr>
            <a:r>
              <a:rPr lang="fr-FR" sz="2400" dirty="0" smtClean="0"/>
              <a:t>« </a:t>
            </a:r>
            <a:r>
              <a:rPr lang="fr-FR" sz="2400" i="1" dirty="0" smtClean="0"/>
              <a:t>3 élèves observent chacun 5 boules, nous compterons combien de blanches et de noires (?) et nous diviserons par 3 pour trouver le contenu de la bouteille.</a:t>
            </a:r>
            <a:r>
              <a:rPr lang="fr-FR" sz="2400" dirty="0" smtClean="0"/>
              <a:t> </a:t>
            </a:r>
          </a:p>
          <a:p>
            <a:pPr eaLnBrk="1" hangingPunct="1">
              <a:lnSpc>
                <a:spcPct val="90000"/>
              </a:lnSpc>
            </a:pPr>
            <a:r>
              <a:rPr lang="fr-FR" sz="2400" dirty="0" smtClean="0"/>
              <a:t>Discussions : s’il y a dix blanches, 10 : 3 = 3,33 ?  Ça ne va pas !   Et avec 5 : 3 = 1,66 non plus</a:t>
            </a:r>
          </a:p>
          <a:p>
            <a:pPr eaLnBrk="1" hangingPunct="1">
              <a:lnSpc>
                <a:spcPct val="90000"/>
              </a:lnSpc>
            </a:pPr>
            <a:r>
              <a:rPr lang="fr-FR" sz="2400" dirty="0" smtClean="0"/>
              <a:t>La somme n’est pas 5  mais 4,99 etc.</a:t>
            </a:r>
          </a:p>
          <a:p>
            <a:pPr eaLnBrk="1" hangingPunct="1">
              <a:lnSpc>
                <a:spcPct val="90000"/>
              </a:lnSpc>
            </a:pPr>
            <a:r>
              <a:rPr lang="fr-FR" sz="2400" dirty="0" smtClean="0"/>
              <a:t>La maîtresse avait influencé les élèves pour les encourager a réfléchir à cette méthode. Les élèves calculent les fréquences ne comprennent pas cette alchimie…  qui est sans doute l’apport d’une parent </a:t>
            </a:r>
          </a:p>
        </p:txBody>
      </p:sp>
      <p:sp>
        <p:nvSpPr>
          <p:cNvPr id="7" name="Espace réservé de la date 6"/>
          <p:cNvSpPr>
            <a:spLocks noGrp="1"/>
          </p:cNvSpPr>
          <p:nvPr>
            <p:ph type="dt" sz="half" idx="10"/>
          </p:nvPr>
        </p:nvSpPr>
        <p:spPr/>
        <p:txBody>
          <a:bodyPr/>
          <a:lstStyle/>
          <a:p>
            <a:pPr>
              <a:defRPr/>
            </a:pPr>
            <a:r>
              <a:rPr lang="fr-FR" smtClean="0"/>
              <a:t>Guy Brousseau</a:t>
            </a:r>
            <a:endParaRPr lang="fr-FR"/>
          </a:p>
        </p:txBody>
      </p:sp>
      <p:sp>
        <p:nvSpPr>
          <p:cNvPr id="9" name="Espace réservé du pied de page 8"/>
          <p:cNvSpPr>
            <a:spLocks noGrp="1"/>
          </p:cNvSpPr>
          <p:nvPr>
            <p:ph type="ftr" sz="quarter" idx="11"/>
          </p:nvPr>
        </p:nvSpPr>
        <p:spPr/>
        <p:txBody>
          <a:bodyPr/>
          <a:lstStyle/>
          <a:p>
            <a:pPr>
              <a:defRPr/>
            </a:pPr>
            <a:r>
              <a:rPr lang="fr-FR" dirty="0" smtClean="0"/>
              <a:t>Cours de Didactique des mathématiques 2010-2012 </a:t>
            </a:r>
            <a:endParaRPr lang="fr-FR" dirty="0"/>
          </a:p>
        </p:txBody>
      </p:sp>
      <p:sp>
        <p:nvSpPr>
          <p:cNvPr id="8" name="Espace réservé du numéro de diapositive 7"/>
          <p:cNvSpPr>
            <a:spLocks noGrp="1"/>
          </p:cNvSpPr>
          <p:nvPr>
            <p:ph type="sldNum" sz="quarter" idx="12"/>
          </p:nvPr>
        </p:nvSpPr>
        <p:spPr/>
        <p:txBody>
          <a:bodyPr/>
          <a:lstStyle/>
          <a:p>
            <a:pPr>
              <a:defRPr/>
            </a:pPr>
            <a:fld id="{48BF64D8-7ED7-4B16-A47E-83A7AD7E0083}" type="slidenum">
              <a:rPr lang="fr-FR" smtClean="0"/>
              <a:pPr>
                <a:defRPr/>
              </a:pPr>
              <a:t>36</a:t>
            </a:fld>
            <a:endParaRPr lang="fr-FR"/>
          </a:p>
        </p:txBody>
      </p:sp>
      <p:sp>
        <p:nvSpPr>
          <p:cNvPr id="24580" name="ZoneTexte 3"/>
          <p:cNvSpPr txBox="1">
            <a:spLocks noChangeArrowheads="1"/>
          </p:cNvSpPr>
          <p:nvPr/>
        </p:nvSpPr>
        <p:spPr bwMode="auto">
          <a:xfrm>
            <a:off x="107504" y="108372"/>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
        <p:nvSpPr>
          <p:cNvPr id="6" name="ZoneTexte 5"/>
          <p:cNvSpPr txBox="1"/>
          <p:nvPr/>
        </p:nvSpPr>
        <p:spPr>
          <a:xfrm>
            <a:off x="539552" y="5570076"/>
            <a:ext cx="8208912" cy="523220"/>
          </a:xfrm>
          <a:prstGeom prst="rect">
            <a:avLst/>
          </a:prstGeom>
          <a:noFill/>
        </p:spPr>
        <p:txBody>
          <a:bodyPr wrap="square" rtlCol="0">
            <a:spAutoFit/>
          </a:bodyPr>
          <a:lstStyle/>
          <a:p>
            <a:r>
              <a:rPr lang="fr-FR" sz="2800" dirty="0" smtClean="0"/>
              <a:t>Après les effectifs : la fréquence ? </a:t>
            </a:r>
            <a:r>
              <a:rPr lang="fr-FR" sz="2800" i="1" dirty="0" smtClean="0"/>
              <a:t>Pas encore</a:t>
            </a:r>
            <a:endParaRPr lang="fr-FR" sz="2800"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eaLnBrk="1" hangingPunct="1"/>
            <a:r>
              <a:rPr lang="fr-FR" sz="2400" dirty="0" smtClean="0">
                <a:solidFill>
                  <a:srgbClr val="FF0000"/>
                </a:solidFill>
              </a:rPr>
              <a:t>Premiers résultats </a:t>
            </a:r>
            <a:r>
              <a:rPr lang="fr-FR" sz="3200" dirty="0" smtClean="0">
                <a:solidFill>
                  <a:srgbClr val="FF0000"/>
                </a:solidFill>
              </a:rPr>
              <a:t>: questions et projets</a:t>
            </a:r>
          </a:p>
        </p:txBody>
      </p:sp>
      <p:sp>
        <p:nvSpPr>
          <p:cNvPr id="25603" name="Rectangle 3"/>
          <p:cNvSpPr>
            <a:spLocks noGrp="1" noChangeArrowheads="1"/>
          </p:cNvSpPr>
          <p:nvPr>
            <p:ph idx="1"/>
          </p:nvPr>
        </p:nvSpPr>
        <p:spPr>
          <a:xfrm>
            <a:off x="457200" y="1384176"/>
            <a:ext cx="8229600" cy="4925144"/>
          </a:xfrm>
        </p:spPr>
        <p:txBody>
          <a:bodyPr/>
          <a:lstStyle/>
          <a:p>
            <a:pPr eaLnBrk="1" hangingPunct="1">
              <a:lnSpc>
                <a:spcPct val="80000"/>
              </a:lnSpc>
            </a:pPr>
            <a:r>
              <a:rPr lang="fr-FR" sz="2400" i="1" dirty="0" smtClean="0"/>
              <a:t>Néanmoins l’idée que, s’il y avait deux noires au lieu d’une il devrait y avoir deux fois plus d’observations de noires fait son chemin. </a:t>
            </a:r>
            <a:endParaRPr lang="fr-FR" sz="2400" b="1" i="1" dirty="0" smtClean="0"/>
          </a:p>
          <a:p>
            <a:pPr eaLnBrk="1" hangingPunct="1">
              <a:lnSpc>
                <a:spcPct val="80000"/>
              </a:lnSpc>
            </a:pPr>
            <a:r>
              <a:rPr lang="fr-FR" sz="2400" dirty="0" smtClean="0"/>
              <a:t>Bien, que les élèves disent « peut-être que… », Le raisonnement reste déterministe.</a:t>
            </a:r>
          </a:p>
          <a:p>
            <a:pPr eaLnBrk="1" hangingPunct="1">
              <a:lnSpc>
                <a:spcPct val="80000"/>
              </a:lnSpc>
            </a:pPr>
            <a:r>
              <a:rPr lang="fr-FR" sz="2400" dirty="0" smtClean="0"/>
              <a:t>L’incertitude ne porte pas principalement sur le résultat d’une expérience aléatoire à venir, elle porte sur un fait inconnu mais bien déterminé. </a:t>
            </a:r>
          </a:p>
          <a:p>
            <a:pPr eaLnBrk="1" hangingPunct="1">
              <a:lnSpc>
                <a:spcPct val="80000"/>
              </a:lnSpc>
            </a:pPr>
            <a:r>
              <a:rPr lang="fr-FR" sz="2400" dirty="0" smtClean="0"/>
              <a:t>Les élèves se posent diverses questions telles que : </a:t>
            </a:r>
          </a:p>
          <a:p>
            <a:pPr eaLnBrk="1" hangingPunct="1">
              <a:lnSpc>
                <a:spcPct val="80000"/>
              </a:lnSpc>
              <a:buFontTx/>
              <a:buNone/>
            </a:pPr>
            <a:r>
              <a:rPr lang="fr-FR" sz="2400" dirty="0" smtClean="0"/>
              <a:t>		- comment font les boules dans la bouteille ?</a:t>
            </a:r>
          </a:p>
          <a:p>
            <a:pPr eaLnBrk="1" hangingPunct="1">
              <a:lnSpc>
                <a:spcPct val="80000"/>
              </a:lnSpc>
              <a:buFontTx/>
              <a:buNone/>
            </a:pPr>
            <a:r>
              <a:rPr lang="fr-FR" sz="2400" dirty="0" smtClean="0"/>
              <a:t>		- si on recommence verra-t-on la même chose ? </a:t>
            </a:r>
          </a:p>
          <a:p>
            <a:pPr eaLnBrk="1" hangingPunct="1">
              <a:lnSpc>
                <a:spcPct val="80000"/>
              </a:lnSpc>
              <a:buFontTx/>
              <a:buNone/>
            </a:pPr>
            <a:r>
              <a:rPr lang="fr-FR" sz="2400" dirty="0" smtClean="0"/>
              <a:t>		- quand est-ce que le professeur va ouvrir la bouteille? Que veut-il finalement ? etc.</a:t>
            </a:r>
          </a:p>
        </p:txBody>
      </p:sp>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48BF64D8-7ED7-4B16-A47E-83A7AD7E0083}" type="slidenum">
              <a:rPr lang="fr-FR" smtClean="0"/>
              <a:pPr>
                <a:defRPr/>
              </a:pPr>
              <a:t>37</a:t>
            </a:fld>
            <a:endParaRPr lang="fr-FR"/>
          </a:p>
        </p:txBody>
      </p:sp>
      <p:sp>
        <p:nvSpPr>
          <p:cNvPr id="5" name="ZoneTexte 3"/>
          <p:cNvSpPr txBox="1">
            <a:spLocks noChangeArrowheads="1"/>
          </p:cNvSpPr>
          <p:nvPr/>
        </p:nvSpPr>
        <p:spPr bwMode="auto">
          <a:xfrm>
            <a:off x="107504" y="115888"/>
            <a:ext cx="3960813" cy="369887"/>
          </a:xfrm>
          <a:prstGeom prst="rect">
            <a:avLst/>
          </a:prstGeom>
          <a:solidFill>
            <a:srgbClr val="FFFF00"/>
          </a:solidFill>
          <a:ln w="9525">
            <a:noFill/>
            <a:miter lim="800000"/>
            <a:headEnd/>
            <a:tailEnd/>
          </a:ln>
        </p:spPr>
        <p:txBody>
          <a:bodyPr>
            <a:spAutoFit/>
          </a:bodyPr>
          <a:lstStyle/>
          <a:p>
            <a:r>
              <a:rPr lang="fr-FR" dirty="0"/>
              <a:t>Commentaires de didactique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 </a:t>
            </a:r>
            <a:endParaRPr lang="fr-FR" dirty="0">
              <a:solidFill>
                <a:srgbClr val="FF0000"/>
              </a:solidFill>
            </a:endParaRPr>
          </a:p>
        </p:txBody>
      </p:sp>
      <p:sp>
        <p:nvSpPr>
          <p:cNvPr id="3" name="Espace réservé du contenu 2"/>
          <p:cNvSpPr>
            <a:spLocks noGrp="1"/>
          </p:cNvSpPr>
          <p:nvPr>
            <p:ph idx="1"/>
          </p:nvPr>
        </p:nvSpPr>
        <p:spPr>
          <a:xfrm>
            <a:off x="457200" y="1600201"/>
            <a:ext cx="8229600" cy="2908920"/>
          </a:xfrm>
        </p:spPr>
        <p:txBody>
          <a:bodyPr/>
          <a:lstStyle/>
          <a:p>
            <a:r>
              <a:rPr lang="fr-FR" sz="2400" dirty="0" smtClean="0"/>
              <a:t>Cependant qu’il aidait les partisans de  l’observation des groupes de 5 tirages à poursuivre leur réflexion le professeur n’a pas découragé les groupes qui se contentaient de comparer les  nombres de noires et de blanches.</a:t>
            </a:r>
          </a:p>
          <a:p>
            <a:r>
              <a:rPr lang="fr-FR" sz="2400" dirty="0" smtClean="0"/>
              <a:t>Le comptage des noires et des blanches montrera son intérêt un peu plus tard</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38</a:t>
            </a:fld>
            <a:endParaRPr lang="fr-FR"/>
          </a:p>
        </p:txBody>
      </p:sp>
      <p:sp>
        <p:nvSpPr>
          <p:cNvPr id="4" name="ZoneTexte 3"/>
          <p:cNvSpPr txBox="1">
            <a:spLocks noChangeArrowheads="1"/>
          </p:cNvSpPr>
          <p:nvPr/>
        </p:nvSpPr>
        <p:spPr bwMode="auto">
          <a:xfrm>
            <a:off x="107504" y="108372"/>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548680"/>
            <a:ext cx="8229600" cy="1008112"/>
          </a:xfrm>
        </p:spPr>
        <p:txBody>
          <a:bodyPr>
            <a:normAutofit fontScale="90000"/>
          </a:bodyPr>
          <a:lstStyle/>
          <a:p>
            <a:pPr algn="l" eaLnBrk="1" hangingPunct="1"/>
            <a:r>
              <a:rPr lang="fr-FR" sz="3600" dirty="0" smtClean="0"/>
              <a:t>2. d.          2</a:t>
            </a:r>
            <a:r>
              <a:rPr lang="fr-FR" sz="3600" baseline="30000" dirty="0" smtClean="0"/>
              <a:t>ième</a:t>
            </a:r>
            <a:r>
              <a:rPr lang="fr-FR" sz="3600" dirty="0" smtClean="0"/>
              <a:t> Modélisation  : </a:t>
            </a:r>
            <a:br>
              <a:rPr lang="fr-FR" sz="3600" dirty="0" smtClean="0"/>
            </a:br>
            <a:r>
              <a:rPr lang="fr-FR" sz="3600" dirty="0" smtClean="0"/>
              <a:t>         les bouteilles transparentes</a:t>
            </a:r>
          </a:p>
        </p:txBody>
      </p:sp>
      <p:sp>
        <p:nvSpPr>
          <p:cNvPr id="28675" name="Rectangle 3"/>
          <p:cNvSpPr>
            <a:spLocks noGrp="1" noChangeArrowheads="1"/>
          </p:cNvSpPr>
          <p:nvPr>
            <p:ph idx="1"/>
          </p:nvPr>
        </p:nvSpPr>
        <p:spPr>
          <a:xfrm>
            <a:off x="457200" y="1744216"/>
            <a:ext cx="8229600" cy="3845024"/>
          </a:xfrm>
        </p:spPr>
        <p:txBody>
          <a:bodyPr/>
          <a:lstStyle/>
          <a:p>
            <a:pPr eaLnBrk="1" hangingPunct="1">
              <a:lnSpc>
                <a:spcPct val="90000"/>
              </a:lnSpc>
            </a:pPr>
            <a:r>
              <a:rPr lang="fr-FR" sz="2400" dirty="0" smtClean="0"/>
              <a:t>Deux groupes cumulent leurs résultats avec ceux qu’ils ont obtenu la veille. Ils obtiennent ainsi plus de trois cents observations de boules.</a:t>
            </a:r>
          </a:p>
          <a:p>
            <a:pPr eaLnBrk="1" hangingPunct="1">
              <a:lnSpc>
                <a:spcPct val="90000"/>
              </a:lnSpc>
            </a:pPr>
            <a:r>
              <a:rPr lang="fr-FR" sz="2400" dirty="0" smtClean="0">
                <a:solidFill>
                  <a:srgbClr val="FF0000"/>
                </a:solidFill>
              </a:rPr>
              <a:t>E: </a:t>
            </a:r>
            <a:r>
              <a:rPr lang="fr-FR" sz="2400" i="1" dirty="0" smtClean="0">
                <a:solidFill>
                  <a:schemeClr val="tx2"/>
                </a:solidFill>
              </a:rPr>
              <a:t>Pouvez vous nous faire une bouteille transparente  </a:t>
            </a:r>
            <a:r>
              <a:rPr lang="fr-FR" sz="2400" i="1" dirty="0" smtClean="0"/>
              <a:t>avec la même composition ? (celle qui est supposée</a:t>
            </a:r>
            <a:r>
              <a:rPr lang="fr-FR" sz="2400" dirty="0" smtClean="0"/>
              <a:t>). Les autres reprennent cette demande avec espoir.</a:t>
            </a:r>
          </a:p>
          <a:p>
            <a:pPr eaLnBrk="1" hangingPunct="1">
              <a:lnSpc>
                <a:spcPct val="90000"/>
              </a:lnSpc>
            </a:pPr>
            <a:r>
              <a:rPr lang="fr-FR" sz="2400" dirty="0" smtClean="0"/>
              <a:t>Le lendemain la bouteille est là. </a:t>
            </a:r>
          </a:p>
          <a:p>
            <a:pPr eaLnBrk="1" hangingPunct="1">
              <a:lnSpc>
                <a:spcPct val="90000"/>
              </a:lnSpc>
            </a:pPr>
            <a:r>
              <a:rPr lang="fr-FR" sz="2400" dirty="0" smtClean="0"/>
              <a:t>Ils commencent à faire des observations avec la nouvelle bouteille. Mais il ne se passe rien…, les séries d’observations ne se ressemblent pas.  </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39</a:t>
            </a:fld>
            <a:endParaRPr lang="fr-FR"/>
          </a:p>
        </p:txBody>
      </p:sp>
      <p:sp>
        <p:nvSpPr>
          <p:cNvPr id="28676" name="ZoneTexte 3"/>
          <p:cNvSpPr txBox="1">
            <a:spLocks noChangeArrowheads="1"/>
          </p:cNvSpPr>
          <p:nvPr/>
        </p:nvSpPr>
        <p:spPr bwMode="auto">
          <a:xfrm>
            <a:off x="107504" y="108372"/>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Présentation </a:t>
            </a:r>
            <a:endParaRPr lang="fr-FR" dirty="0"/>
          </a:p>
        </p:txBody>
      </p:sp>
      <p:sp>
        <p:nvSpPr>
          <p:cNvPr id="3" name="Sous-titre 2"/>
          <p:cNvSpPr>
            <a:spLocks noGrp="1"/>
          </p:cNvSpPr>
          <p:nvPr>
            <p:ph type="subTitle" idx="1"/>
          </p:nvPr>
        </p:nvSpPr>
        <p:spPr>
          <a:xfrm>
            <a:off x="1371600" y="3886200"/>
            <a:ext cx="6400800" cy="1847056"/>
          </a:xfrm>
        </p:spPr>
        <p:txBody>
          <a:bodyPr>
            <a:normAutofit fontScale="70000" lnSpcReduction="20000"/>
          </a:bodyPr>
          <a:lstStyle/>
          <a:p>
            <a:r>
              <a:rPr lang="fr-FR" dirty="0" smtClean="0"/>
              <a:t>Le récit </a:t>
            </a:r>
          </a:p>
          <a:p>
            <a:r>
              <a:rPr lang="fr-FR" dirty="0" smtClean="0"/>
              <a:t>est suivi d’une comparaison des caractéristiques de ce curriculum avec celles des méthodes en usage. </a:t>
            </a:r>
          </a:p>
          <a:p>
            <a:r>
              <a:rPr lang="fr-FR" dirty="0" smtClean="0"/>
              <a:t>La partie 2 décrira les intentions et les méthodes d’études engagées dans la conception de ce curriculum </a:t>
            </a:r>
            <a:endParaRPr lang="fr-FR" dirty="0"/>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5" name="Espace réservé du pied de page 4"/>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F6C6BBE7-DD7D-4CCC-87DA-C48486626EB0}" type="slidenum">
              <a:rPr lang="fr-FR" smtClean="0"/>
              <a:pPr>
                <a:defRPr/>
              </a:pPr>
              <a:t>4</a:t>
            </a:fld>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57213"/>
            <a:ext cx="8229600" cy="855563"/>
          </a:xfrm>
        </p:spPr>
        <p:txBody>
          <a:bodyPr>
            <a:normAutofit/>
          </a:bodyPr>
          <a:lstStyle/>
          <a:p>
            <a:pPr algn="l" eaLnBrk="1" hangingPunct="1"/>
            <a:r>
              <a:rPr lang="fr-FR" sz="3600" dirty="0" smtClean="0"/>
              <a:t>2.e. Comparaison </a:t>
            </a:r>
            <a:r>
              <a:rPr lang="fr-FR" sz="2800" dirty="0" smtClean="0"/>
              <a:t>de toutes les possibilités</a:t>
            </a:r>
          </a:p>
        </p:txBody>
      </p:sp>
      <p:sp>
        <p:nvSpPr>
          <p:cNvPr id="29699" name="Rectangle 3"/>
          <p:cNvSpPr>
            <a:spLocks noGrp="1" noChangeArrowheads="1"/>
          </p:cNvSpPr>
          <p:nvPr>
            <p:ph idx="1"/>
          </p:nvPr>
        </p:nvSpPr>
        <p:spPr>
          <a:xfrm>
            <a:off x="457200" y="1484784"/>
            <a:ext cx="8229600" cy="3384376"/>
          </a:xfrm>
        </p:spPr>
        <p:txBody>
          <a:bodyPr/>
          <a:lstStyle/>
          <a:p>
            <a:pPr eaLnBrk="1" hangingPunct="1"/>
            <a:r>
              <a:rPr lang="fr-FR" sz="2400" dirty="0" smtClean="0"/>
              <a:t>Séance 8 : Les élèves demandent d’autres bouteilles transparentes, pour voir ce qui s’y passe, avec tous les contenus possibles.  </a:t>
            </a:r>
          </a:p>
          <a:p>
            <a:pPr eaLnBrk="1" hangingPunct="1">
              <a:buFontTx/>
              <a:buNone/>
            </a:pPr>
            <a:r>
              <a:rPr lang="fr-FR" sz="2400" dirty="0" smtClean="0"/>
              <a:t>		(1b; 4n), (2b; 3n),(3b;2n),(4b ;1n) </a:t>
            </a:r>
          </a:p>
          <a:p>
            <a:pPr eaLnBrk="1" hangingPunct="1">
              <a:buFontTx/>
              <a:buNone/>
            </a:pPr>
            <a:r>
              <a:rPr lang="fr-FR" sz="2400" dirty="0" smtClean="0">
                <a:solidFill>
                  <a:srgbClr val="FF0000"/>
                </a:solidFill>
              </a:rPr>
              <a:t>E. </a:t>
            </a:r>
            <a:r>
              <a:rPr lang="fr-FR" sz="2400" dirty="0" smtClean="0"/>
              <a:t>« </a:t>
            </a:r>
            <a:r>
              <a:rPr lang="fr-FR" sz="2400" i="1" dirty="0" smtClean="0"/>
              <a:t>On pourrait faire plusieurs bouteilles avec la même composition…Pour comparer </a:t>
            </a:r>
            <a:r>
              <a:rPr lang="fr-FR" sz="2400" dirty="0" smtClean="0"/>
              <a:t>» demandent-ils.  </a:t>
            </a:r>
          </a:p>
          <a:p>
            <a:pPr eaLnBrk="1" hangingPunct="1">
              <a:buFontTx/>
              <a:buChar char="-"/>
            </a:pPr>
            <a:r>
              <a:rPr lang="fr-FR" sz="2400" dirty="0" smtClean="0"/>
              <a:t>Ils se répartissent les bouteilles et continuent à noter les séries de 5 observations.</a:t>
            </a:r>
          </a:p>
        </p:txBody>
      </p:sp>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48BF64D8-7ED7-4B16-A47E-83A7AD7E0083}" type="slidenum">
              <a:rPr lang="fr-FR" smtClean="0"/>
              <a:pPr>
                <a:defRPr/>
              </a:pPr>
              <a:t>40</a:t>
            </a:fld>
            <a:endParaRPr lang="fr-FR"/>
          </a:p>
        </p:txBody>
      </p:sp>
      <p:sp>
        <p:nvSpPr>
          <p:cNvPr id="29700" name="ZoneTexte 3"/>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dirty="0" smtClean="0"/>
              <a:t>Compte rendu d’observation</a:t>
            </a:r>
            <a:endParaRPr lang="fr-FR" dirty="0"/>
          </a:p>
        </p:txBody>
      </p:sp>
      <p:sp>
        <p:nvSpPr>
          <p:cNvPr id="5" name="ZoneTexte 4"/>
          <p:cNvSpPr txBox="1"/>
          <p:nvPr/>
        </p:nvSpPr>
        <p:spPr>
          <a:xfrm>
            <a:off x="395536" y="4797152"/>
            <a:ext cx="8280920" cy="1569660"/>
          </a:xfrm>
          <a:prstGeom prst="rect">
            <a:avLst/>
          </a:prstGeom>
          <a:noFill/>
          <a:ln>
            <a:solidFill>
              <a:srgbClr val="FF0000"/>
            </a:solidFill>
          </a:ln>
        </p:spPr>
        <p:txBody>
          <a:bodyPr wrap="square" rtlCol="0">
            <a:spAutoFit/>
          </a:bodyPr>
          <a:lstStyle/>
          <a:p>
            <a:r>
              <a:rPr lang="fr-FR" sz="2400" dirty="0" smtClean="0"/>
              <a:t>NB. Il ne leur vient pas l’idée saugrenue de réunir les suites obtenues avec des bouteilles différentes, même de même composition, ni celle d’ajouter leurs résultats. </a:t>
            </a:r>
            <a:r>
              <a:rPr lang="fr-FR" sz="2400" dirty="0"/>
              <a:t>S</a:t>
            </a:r>
            <a:r>
              <a:rPr lang="fr-FR" sz="2400" dirty="0" smtClean="0"/>
              <a:t>i on le leur proposait, ils refuseraient probablement, et avec raison.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3568" y="2132856"/>
            <a:ext cx="7772400" cy="1470025"/>
          </a:xfrm>
        </p:spPr>
        <p:txBody>
          <a:bodyPr/>
          <a:lstStyle/>
          <a:p>
            <a:pPr eaLnBrk="1" hangingPunct="1"/>
            <a:r>
              <a:rPr lang="fr-FR" b="1" dirty="0" smtClean="0"/>
              <a:t>3. Représentations graphiques</a:t>
            </a:r>
            <a:r>
              <a:rPr lang="fr-FR" sz="4000" b="1" dirty="0" smtClean="0"/>
              <a:t> </a:t>
            </a:r>
          </a:p>
        </p:txBody>
      </p:sp>
      <p:sp>
        <p:nvSpPr>
          <p:cNvPr id="31747" name="Rectangle 3"/>
          <p:cNvSpPr>
            <a:spLocks noGrp="1" noChangeArrowheads="1"/>
          </p:cNvSpPr>
          <p:nvPr>
            <p:ph type="subTitle" idx="1"/>
          </p:nvPr>
        </p:nvSpPr>
        <p:spPr/>
        <p:txBody>
          <a:bodyPr/>
          <a:lstStyle/>
          <a:p>
            <a:pPr eaLnBrk="1" hangingPunct="1"/>
            <a:r>
              <a:rPr lang="fr-FR" dirty="0" smtClean="0"/>
              <a:t>Des fréquences à la convergence</a:t>
            </a:r>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F6C6BBE7-DD7D-4CCC-87DA-C48486626EB0}" type="slidenum">
              <a:rPr lang="fr-FR" smtClean="0"/>
              <a:pPr>
                <a:defRPr/>
              </a:pPr>
              <a:t>41</a:t>
            </a:fld>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868958"/>
          </a:xfrm>
        </p:spPr>
        <p:txBody>
          <a:bodyPr/>
          <a:lstStyle/>
          <a:p>
            <a:r>
              <a:rPr lang="fr-FR" sz="3600" dirty="0" smtClean="0"/>
              <a:t>3. a. Le calcul des fréquences</a:t>
            </a:r>
            <a:endParaRPr lang="fr-FR" sz="3600" dirty="0"/>
          </a:p>
        </p:txBody>
      </p:sp>
      <p:sp>
        <p:nvSpPr>
          <p:cNvPr id="3" name="Espace réservé du contenu 2"/>
          <p:cNvSpPr>
            <a:spLocks noGrp="1"/>
          </p:cNvSpPr>
          <p:nvPr>
            <p:ph idx="1"/>
          </p:nvPr>
        </p:nvSpPr>
        <p:spPr>
          <a:xfrm>
            <a:off x="457200" y="1412776"/>
            <a:ext cx="8229600" cy="4968552"/>
          </a:xfrm>
        </p:spPr>
        <p:txBody>
          <a:bodyPr/>
          <a:lstStyle/>
          <a:p>
            <a:r>
              <a:rPr lang="fr-FR" sz="2400" dirty="0" smtClean="0"/>
              <a:t>Bientôt chaque équipe écrit les effectifs de ses tirages dans un tableau disposé de la même façon.</a:t>
            </a:r>
          </a:p>
          <a:p>
            <a:pPr>
              <a:buNone/>
            </a:pPr>
            <a:endParaRPr lang="fr-FR" sz="2400" dirty="0" smtClean="0"/>
          </a:p>
          <a:p>
            <a:r>
              <a:rPr lang="fr-FR" sz="2400" dirty="0" smtClean="0"/>
              <a:t>Ces effectifs sont différents. </a:t>
            </a:r>
            <a:r>
              <a:rPr lang="fr-FR" sz="2400" dirty="0" smtClean="0">
                <a:solidFill>
                  <a:srgbClr val="FF0000"/>
                </a:solidFill>
              </a:rPr>
              <a:t>Comment comparer deux suites d’effectifs différents entre elles</a:t>
            </a:r>
            <a:r>
              <a:rPr lang="fr-FR" sz="2400" dirty="0" smtClean="0"/>
              <a:t>? 142 blancs en 339 tirages est-ce proche de 34 sur 89 ?</a:t>
            </a:r>
          </a:p>
          <a:p>
            <a:pPr>
              <a:buNone/>
            </a:pPr>
            <a:endParaRPr lang="fr-FR" sz="2400" dirty="0" smtClean="0"/>
          </a:p>
          <a:p>
            <a:r>
              <a:rPr lang="fr-FR" sz="2400" dirty="0" smtClean="0"/>
              <a:t>Cette année là, ils avaient bien étudié les décimaux et les rationnels. Alors tout naturellement ils ajoutent une ligne pour les calculs des rapports : 0,418 et 0,38  </a:t>
            </a:r>
          </a:p>
          <a:p>
            <a:r>
              <a:rPr lang="fr-FR" sz="2400" dirty="0" smtClean="0"/>
              <a:t>Les calculs à la main de ces très nombreuses divisions, ont fait cette année là, des élèves experts en divisions.  </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42</a:t>
            </a:fld>
            <a:endParaRPr lang="fr-FR"/>
          </a:p>
        </p:txBody>
      </p:sp>
      <p:sp>
        <p:nvSpPr>
          <p:cNvPr id="4" name="ZoneTexte 3"/>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dirty="0" smtClean="0"/>
              <a:t>Compte rendu d’observation</a:t>
            </a:r>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78"/>
          <p:cNvSpPr>
            <a:spLocks noGrp="1" noChangeArrowheads="1"/>
          </p:cNvSpPr>
          <p:nvPr>
            <p:ph type="title"/>
          </p:nvPr>
        </p:nvSpPr>
        <p:spPr/>
        <p:txBody>
          <a:bodyPr/>
          <a:lstStyle/>
          <a:p>
            <a:pPr eaLnBrk="1" hangingPunct="1"/>
            <a:r>
              <a:rPr lang="fr-FR" sz="3600" dirty="0" smtClean="0"/>
              <a:t>Exemple de tableau obtenu</a:t>
            </a:r>
          </a:p>
        </p:txBody>
      </p:sp>
      <p:graphicFrame>
        <p:nvGraphicFramePr>
          <p:cNvPr id="106752" name="Group 1280"/>
          <p:cNvGraphicFramePr>
            <a:graphicFrameLocks noGrp="1"/>
          </p:cNvGraphicFramePr>
          <p:nvPr>
            <p:ph type="tbl" idx="1"/>
          </p:nvPr>
        </p:nvGraphicFramePr>
        <p:xfrm>
          <a:off x="457200" y="1380767"/>
          <a:ext cx="8229600" cy="4928553"/>
        </p:xfrm>
        <a:graphic>
          <a:graphicData uri="http://schemas.openxmlformats.org/drawingml/2006/table">
            <a:tbl>
              <a:tblPr/>
              <a:tblGrid>
                <a:gridCol w="655638"/>
                <a:gridCol w="461962"/>
                <a:gridCol w="454025"/>
                <a:gridCol w="606425"/>
                <a:gridCol w="454025"/>
                <a:gridCol w="454025"/>
                <a:gridCol w="604838"/>
                <a:gridCol w="606425"/>
                <a:gridCol w="604837"/>
                <a:gridCol w="604838"/>
                <a:gridCol w="581025"/>
                <a:gridCol w="541337"/>
                <a:gridCol w="542925"/>
                <a:gridCol w="542925"/>
                <a:gridCol w="514350"/>
              </a:tblGrid>
              <a:tr h="1984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Times New Roman" pitchFamily="18" charset="0"/>
                          <a:cs typeface="Times New Roman" pitchFamily="18" charset="0"/>
                        </a:rPr>
                        <a:t>série</a:t>
                      </a:r>
                      <a:endParaRPr kumimoji="0" lang="fr-FR"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fr-FR"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24</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cs typeface="Times New Roman" pitchFamily="18" charset="0"/>
                        </a:rPr>
                        <a:t>Blancs</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cs typeface="Times New Roman" pitchFamily="18" charset="0"/>
                        </a:rPr>
                        <a:t>Cumul</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21</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28</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31</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34</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106</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142</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r>
              <a:tr h="1984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cs typeface="Times New Roman" pitchFamily="18" charset="0"/>
                        </a:rPr>
                        <a:t>Noirs</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64</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cs typeface="Times New Roman" pitchFamily="18" charset="0"/>
                        </a:rPr>
                        <a:t>Cumul</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22</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29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34</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41</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48</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64</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69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133</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197</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r>
              <a:tr h="2444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cs typeface="Times New Roman" pitchFamily="18" charset="0"/>
                        </a:rPr>
                        <a:t>Nbr.tir</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69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79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89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99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109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119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239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339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r>
              <a:tr h="2444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cs typeface="Times New Roman" pitchFamily="18" charset="0"/>
                        </a:rPr>
                        <a:t>Calcul</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 :10</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7 :15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14:30</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18:4</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21:5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25:59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28:69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31:79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34:89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40:99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45:109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50:119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cs typeface="Times New Roman" pitchFamily="18" charset="0"/>
                        </a:rPr>
                        <a:t>Fréq.B</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0,45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0,49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0,45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0,42</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0,42</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0,40</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0,39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0,48*</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0,44*</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0,41</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0,46*</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0,443</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0,418</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cs typeface="Times New Roman" pitchFamily="18" charset="0"/>
                        </a:rPr>
                        <a:t>Calcul</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 :10</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8 :15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16 :30</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22 :4</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29 :5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34 :59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41 :69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48 :79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55 :89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59 :99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64:109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69:119</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4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cs typeface="Times New Roman" pitchFamily="18" charset="0"/>
                        </a:rPr>
                        <a:t>Fréq.N</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0,50</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0,53</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0,53</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0,55</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0,58</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0,57</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Times New Roman" pitchFamily="18" charset="0"/>
                          <a:cs typeface="Times New Roman" pitchFamily="18" charset="0"/>
                        </a:rPr>
                        <a:t>0,57*</a:t>
                      </a:r>
                      <a:endParaRPr kumimoji="0" lang="fr-FR"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0,60</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0,61</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0,50*</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0,58</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Times New Roman" pitchFamily="18" charset="0"/>
                          <a:cs typeface="Times New Roman" pitchFamily="18" charset="0"/>
                        </a:rPr>
                        <a:t>0,57</a:t>
                      </a:r>
                      <a:endParaRPr kumimoji="0" lang="fr-F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10D10B7-4110-4568-BAD9-23E4D46C398B}" type="slidenum">
              <a:rPr lang="fr-FR" smtClean="0"/>
              <a:pPr>
                <a:defRPr/>
              </a:pPr>
              <a:t>43</a:t>
            </a:fld>
            <a:endParaRPr lang="fr-FR"/>
          </a:p>
        </p:txBody>
      </p:sp>
      <p:sp>
        <p:nvSpPr>
          <p:cNvPr id="32997" name="ZoneTexte 3"/>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3.b. Les tables de hasard</a:t>
            </a:r>
            <a:endParaRPr lang="fr-FR" sz="3600" dirty="0"/>
          </a:p>
        </p:txBody>
      </p:sp>
      <p:sp>
        <p:nvSpPr>
          <p:cNvPr id="3" name="Espace réservé du contenu 2"/>
          <p:cNvSpPr>
            <a:spLocks noGrp="1"/>
          </p:cNvSpPr>
          <p:nvPr>
            <p:ph idx="1"/>
          </p:nvPr>
        </p:nvSpPr>
        <p:spPr>
          <a:xfrm>
            <a:off x="457200" y="1340768"/>
            <a:ext cx="8229600" cy="5184576"/>
          </a:xfrm>
        </p:spPr>
        <p:txBody>
          <a:bodyPr>
            <a:normAutofit/>
          </a:bodyPr>
          <a:lstStyle/>
          <a:p>
            <a:r>
              <a:rPr lang="fr-FR" sz="2400" dirty="0" smtClean="0"/>
              <a:t>Les petits groupes d’élèves multiplient les tableaux d’observations mais les suites ne s’allongent toujours qu’aussi lentement. La cueillette des données statistiques est coûteuse! </a:t>
            </a:r>
          </a:p>
          <a:p>
            <a:r>
              <a:rPr lang="fr-FR" sz="2400" dirty="0" smtClean="0"/>
              <a:t>La professeure leur propose d’effectuer des tirages avec les bouteilles transparente pendant la nuit et de leur apporter les résultats (s 16). </a:t>
            </a:r>
          </a:p>
          <a:p>
            <a:r>
              <a:rPr lang="fr-FR" sz="2400" dirty="0" smtClean="0"/>
              <a:t>Elle apporte des pages de suites de la forme NBBNN NBNBN NBBBB…. </a:t>
            </a:r>
          </a:p>
          <a:p>
            <a:r>
              <a:rPr lang="fr-FR" sz="2400" dirty="0" smtClean="0"/>
              <a:t>Elle leur signale que ces suites sont fournies pas l’ordinateur de l’université (IBM 360-30) qui « simule » les bouteilles. Encore une modélisation, invisible celle là. </a:t>
            </a:r>
          </a:p>
          <a:p>
            <a:r>
              <a:rPr lang="fr-FR" sz="2400" dirty="0" smtClean="0"/>
              <a:t>Chaque groupe demande tant de tirages… </a:t>
            </a:r>
            <a:endParaRPr lang="fr-FR" sz="2400" dirty="0"/>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44</a:t>
            </a:fld>
            <a:endParaRPr lang="fr-FR"/>
          </a:p>
        </p:txBody>
      </p:sp>
      <p:sp>
        <p:nvSpPr>
          <p:cNvPr id="4" name="ZoneTexte 3"/>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630238"/>
            <a:ext cx="8229600" cy="854546"/>
          </a:xfrm>
        </p:spPr>
        <p:txBody>
          <a:bodyPr/>
          <a:lstStyle/>
          <a:p>
            <a:pPr eaLnBrk="1" hangingPunct="1"/>
            <a:r>
              <a:rPr lang="fr-FR" sz="3600" dirty="0" smtClean="0"/>
              <a:t>3. c. Les graphiques et leur usage </a:t>
            </a:r>
          </a:p>
        </p:txBody>
      </p:sp>
      <p:sp>
        <p:nvSpPr>
          <p:cNvPr id="33795" name="Rectangle 3"/>
          <p:cNvSpPr>
            <a:spLocks noGrp="1" noChangeArrowheads="1"/>
          </p:cNvSpPr>
          <p:nvPr>
            <p:ph idx="1"/>
          </p:nvPr>
        </p:nvSpPr>
        <p:spPr>
          <a:xfrm>
            <a:off x="468313" y="1772816"/>
            <a:ext cx="8229600" cy="4536504"/>
          </a:xfrm>
        </p:spPr>
        <p:txBody>
          <a:bodyPr>
            <a:normAutofit/>
          </a:bodyPr>
          <a:lstStyle/>
          <a:p>
            <a:pPr eaLnBrk="1" hangingPunct="1">
              <a:lnSpc>
                <a:spcPct val="90000"/>
              </a:lnSpc>
            </a:pPr>
            <a:r>
              <a:rPr lang="fr-FR" sz="2800" dirty="0" smtClean="0"/>
              <a:t>Les élèves distinguent bien les effectifs et les fréquences (autrefois dites en français relatives!)</a:t>
            </a:r>
          </a:p>
          <a:p>
            <a:pPr eaLnBrk="1" hangingPunct="1">
              <a:lnSpc>
                <a:spcPct val="90000"/>
              </a:lnSpc>
            </a:pPr>
            <a:r>
              <a:rPr lang="fr-FR" sz="2800" dirty="0" smtClean="0"/>
              <a:t>La professeure les aide à présenter le résultat de leurs expériences sur des graphiques</a:t>
            </a:r>
          </a:p>
          <a:p>
            <a:pPr eaLnBrk="1" hangingPunct="1">
              <a:lnSpc>
                <a:spcPct val="90000"/>
              </a:lnSpc>
            </a:pPr>
            <a:r>
              <a:rPr lang="fr-FR" sz="2800" dirty="0" smtClean="0"/>
              <a:t>Les élèves demandent à l’ordinateur de compter les blancs et les noirs et de calculer la fréquence</a:t>
            </a:r>
          </a:p>
          <a:p>
            <a:pPr eaLnBrk="1" hangingPunct="1">
              <a:lnSpc>
                <a:spcPct val="90000"/>
              </a:lnSpc>
            </a:pPr>
            <a:r>
              <a:rPr lang="fr-FR" sz="2800" dirty="0" smtClean="0"/>
              <a:t>L’idée que s’il on observe deux fois plus de tirages noirs, c’est qu’il y a deux fois plus de boules noires dans la bouteille s’exprime ouvertement </a:t>
            </a:r>
          </a:p>
          <a:p>
            <a:pPr eaLnBrk="1" hangingPunct="1">
              <a:lnSpc>
                <a:spcPct val="90000"/>
              </a:lnSpc>
            </a:pPr>
            <a:endParaRPr lang="fr-FR" sz="2800" dirty="0" smtClean="0"/>
          </a:p>
        </p:txBody>
      </p:sp>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48BF64D8-7ED7-4B16-A47E-83A7AD7E0083}" type="slidenum">
              <a:rPr lang="fr-FR" smtClean="0"/>
              <a:pPr>
                <a:defRPr/>
              </a:pPr>
              <a:t>45</a:t>
            </a:fld>
            <a:endParaRPr lang="fr-FR"/>
          </a:p>
        </p:txBody>
      </p:sp>
      <p:sp>
        <p:nvSpPr>
          <p:cNvPr id="5" name="ZoneTexte 4"/>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p:txBody>
          <a:bodyPr>
            <a:normAutofit/>
          </a:bodyPr>
          <a:lstStyle/>
          <a:p>
            <a:pPr eaLnBrk="1" hangingPunct="1"/>
            <a:r>
              <a:rPr lang="fr-FR" sz="3600" dirty="0" smtClean="0"/>
              <a:t>Un graphique jusqu’à 110 (session 15)</a:t>
            </a:r>
          </a:p>
        </p:txBody>
      </p:sp>
      <p:pic>
        <p:nvPicPr>
          <p:cNvPr id="34819" name="Picture 4" descr="P92A"/>
          <p:cNvPicPr>
            <a:picLocks noGrp="1" noChangeAspect="1" noChangeArrowheads="1"/>
          </p:cNvPicPr>
          <p:nvPr>
            <p:ph idx="1"/>
          </p:nvPr>
        </p:nvPicPr>
        <p:blipFill>
          <a:blip r:embed="rId2" cstate="print"/>
          <a:srcRect/>
          <a:stretch>
            <a:fillRect/>
          </a:stretch>
        </p:blipFill>
        <p:spPr>
          <a:xfrm>
            <a:off x="971550" y="1238250"/>
            <a:ext cx="7129463" cy="5359400"/>
          </a:xfrm>
          <a:noFill/>
        </p:spPr>
      </p:pic>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48BF64D8-7ED7-4B16-A47E-83A7AD7E0083}" type="slidenum">
              <a:rPr lang="fr-FR" smtClean="0"/>
              <a:pPr>
                <a:defRPr/>
              </a:pPr>
              <a:t>46</a:t>
            </a:fld>
            <a:endParaRPr lang="fr-FR"/>
          </a:p>
        </p:txBody>
      </p:sp>
      <p:sp>
        <p:nvSpPr>
          <p:cNvPr id="34820" name="ZoneTexte 3"/>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
        <p:nvSpPr>
          <p:cNvPr id="34821" name="ZoneTexte 4"/>
          <p:cNvSpPr txBox="1">
            <a:spLocks noChangeArrowheads="1"/>
          </p:cNvSpPr>
          <p:nvPr/>
        </p:nvSpPr>
        <p:spPr bwMode="auto">
          <a:xfrm>
            <a:off x="3491880" y="1292567"/>
            <a:ext cx="4752578" cy="1200329"/>
          </a:xfrm>
          <a:prstGeom prst="rect">
            <a:avLst/>
          </a:prstGeom>
          <a:noFill/>
          <a:ln w="9525">
            <a:noFill/>
            <a:miter lim="800000"/>
            <a:headEnd/>
            <a:tailEnd/>
          </a:ln>
        </p:spPr>
        <p:txBody>
          <a:bodyPr wrap="square">
            <a:spAutoFit/>
          </a:bodyPr>
          <a:lstStyle/>
          <a:p>
            <a:r>
              <a:rPr lang="fr-FR" sz="2400" dirty="0"/>
              <a:t>Découverte ! Les graphiques des fréquences de noires et de blanches sont </a:t>
            </a:r>
            <a:r>
              <a:rPr lang="fr-FR" sz="2400" dirty="0" smtClean="0"/>
              <a:t>« symétriques »…! </a:t>
            </a:r>
            <a:endParaRPr lang="fr-FR"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pPr algn="l" eaLnBrk="1" hangingPunct="1"/>
            <a:r>
              <a:rPr lang="fr-FR" sz="2800" dirty="0" smtClean="0"/>
              <a:t>Deux bouteilles de même composition: 1B 4N jusqu’à 180.</a:t>
            </a:r>
          </a:p>
        </p:txBody>
      </p:sp>
      <p:pic>
        <p:nvPicPr>
          <p:cNvPr id="35843" name="Picture 4" descr="P94A"/>
          <p:cNvPicPr>
            <a:picLocks noGrp="1" noChangeAspect="1" noChangeArrowheads="1"/>
          </p:cNvPicPr>
          <p:nvPr>
            <p:ph idx="1"/>
          </p:nvPr>
        </p:nvPicPr>
        <p:blipFill>
          <a:blip r:embed="rId2" cstate="print"/>
          <a:srcRect/>
          <a:stretch>
            <a:fillRect/>
          </a:stretch>
        </p:blipFill>
        <p:spPr>
          <a:xfrm>
            <a:off x="1310407" y="1700808"/>
            <a:ext cx="6357937" cy="4525963"/>
          </a:xfrm>
          <a:noFill/>
        </p:spPr>
      </p:pic>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47</a:t>
            </a:fld>
            <a:endParaRPr lang="fr-FR"/>
          </a:p>
        </p:txBody>
      </p:sp>
      <p:sp>
        <p:nvSpPr>
          <p:cNvPr id="35844" name="ZoneTexte 3"/>
          <p:cNvSpPr txBox="1">
            <a:spLocks noChangeArrowheads="1"/>
          </p:cNvSpPr>
          <p:nvPr/>
        </p:nvSpPr>
        <p:spPr bwMode="auto">
          <a:xfrm>
            <a:off x="108148" y="44624"/>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p:txBody>
          <a:bodyPr/>
          <a:lstStyle/>
          <a:p>
            <a:pPr eaLnBrk="1" hangingPunct="1"/>
            <a:r>
              <a:rPr lang="fr-FR" smtClean="0"/>
              <a:t>.</a:t>
            </a:r>
          </a:p>
        </p:txBody>
      </p:sp>
      <p:pic>
        <p:nvPicPr>
          <p:cNvPr id="36867" name="Picture 4" descr="P95A"/>
          <p:cNvPicPr>
            <a:picLocks noGrp="1" noChangeAspect="1" noChangeArrowheads="1"/>
          </p:cNvPicPr>
          <p:nvPr>
            <p:ph idx="1"/>
          </p:nvPr>
        </p:nvPicPr>
        <p:blipFill>
          <a:blip r:embed="rId2" cstate="print"/>
          <a:srcRect/>
          <a:stretch>
            <a:fillRect/>
          </a:stretch>
        </p:blipFill>
        <p:spPr>
          <a:xfrm>
            <a:off x="1166391" y="1600200"/>
            <a:ext cx="6357937" cy="4525963"/>
          </a:xfrm>
          <a:noFill/>
        </p:spPr>
      </p:pic>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48BF64D8-7ED7-4B16-A47E-83A7AD7E0083}" type="slidenum">
              <a:rPr lang="fr-FR" smtClean="0"/>
              <a:pPr>
                <a:defRPr/>
              </a:pPr>
              <a:t>48</a:t>
            </a:fld>
            <a:endParaRPr lang="fr-FR"/>
          </a:p>
        </p:txBody>
      </p:sp>
      <p:sp>
        <p:nvSpPr>
          <p:cNvPr id="36868" name="ZoneTexte 3"/>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a:t>Compte rendu d’observation</a:t>
            </a:r>
          </a:p>
        </p:txBody>
      </p:sp>
      <p:sp>
        <p:nvSpPr>
          <p:cNvPr id="5" name="Rectangle 5"/>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0" cap="none" spc="0" normalizeH="0" baseline="0" noProof="0" dirty="0" smtClean="0">
                <a:ln>
                  <a:noFill/>
                </a:ln>
                <a:solidFill>
                  <a:schemeClr val="tx2"/>
                </a:solidFill>
                <a:effectLst/>
                <a:uLnTx/>
                <a:uFillTx/>
                <a:latin typeface="+mj-lt"/>
                <a:ea typeface="+mj-ea"/>
                <a:cs typeface="+mj-cs"/>
              </a:rPr>
              <a:t>Deux autres de même composition: 2B3</a:t>
            </a:r>
            <a:r>
              <a:rPr kumimoji="0" lang="fr-FR" sz="2800" b="0" i="0" u="none" strike="noStrike" kern="0" cap="none" spc="0" normalizeH="0" noProof="0" dirty="0" smtClean="0">
                <a:ln>
                  <a:noFill/>
                </a:ln>
                <a:solidFill>
                  <a:schemeClr val="tx2"/>
                </a:solidFill>
                <a:effectLst/>
                <a:uLnTx/>
                <a:uFillTx/>
                <a:latin typeface="+mj-lt"/>
                <a:ea typeface="+mj-ea"/>
                <a:cs typeface="+mj-cs"/>
              </a:rPr>
              <a:t> </a:t>
            </a:r>
            <a:r>
              <a:rPr kumimoji="0" lang="fr-FR" sz="2800" b="0" i="0" u="none" strike="noStrike" kern="0" cap="none" spc="0" normalizeH="0" baseline="0" noProof="0" dirty="0" smtClean="0">
                <a:ln>
                  <a:noFill/>
                </a:ln>
                <a:solidFill>
                  <a:schemeClr val="tx2"/>
                </a:solidFill>
                <a:effectLst/>
                <a:uLnTx/>
                <a:uFillTx/>
                <a:latin typeface="+mj-lt"/>
                <a:ea typeface="+mj-ea"/>
                <a:cs typeface="+mj-cs"/>
              </a:rPr>
              <a:t>N jusqu’à 180.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4. Convergence et Décision  </a:t>
            </a:r>
            <a:endParaRPr lang="fr-FR" dirty="0"/>
          </a:p>
        </p:txBody>
      </p:sp>
      <p:sp>
        <p:nvSpPr>
          <p:cNvPr id="3" name="Sous-titre 2"/>
          <p:cNvSpPr>
            <a:spLocks noGrp="1"/>
          </p:cNvSpPr>
          <p:nvPr>
            <p:ph type="subTitle" idx="1"/>
          </p:nvPr>
        </p:nvSpPr>
        <p:spPr/>
        <p:txBody>
          <a:bodyPr/>
          <a:lstStyle/>
          <a:p>
            <a:r>
              <a:rPr lang="fr-FR" dirty="0" smtClean="0"/>
              <a:t>Observation de séries d’observations</a:t>
            </a:r>
            <a:endParaRPr lang="fr-FR" dirty="0"/>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F6C6BBE7-DD7D-4CCC-87DA-C48486626EB0}" type="slidenum">
              <a:rPr lang="fr-FR" smtClean="0"/>
              <a:pPr>
                <a:defRPr/>
              </a:pPr>
              <a:t>49</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922114"/>
          </a:xfrm>
        </p:spPr>
        <p:txBody>
          <a:bodyPr/>
          <a:lstStyle/>
          <a:p>
            <a:r>
              <a:rPr lang="fr-FR" sz="3600" dirty="0" smtClean="0"/>
              <a:t>Renseignements préliminaires</a:t>
            </a:r>
            <a:endParaRPr lang="fr-FR" sz="3600" dirty="0"/>
          </a:p>
        </p:txBody>
      </p:sp>
      <p:sp>
        <p:nvSpPr>
          <p:cNvPr id="3" name="Espace réservé du contenu 2"/>
          <p:cNvSpPr>
            <a:spLocks noGrp="1"/>
          </p:cNvSpPr>
          <p:nvPr>
            <p:ph idx="1"/>
          </p:nvPr>
        </p:nvSpPr>
        <p:spPr>
          <a:xfrm>
            <a:off x="457200" y="1196752"/>
            <a:ext cx="8229600" cy="4637111"/>
          </a:xfrm>
        </p:spPr>
        <p:txBody>
          <a:bodyPr/>
          <a:lstStyle/>
          <a:p>
            <a:r>
              <a:rPr lang="fr-FR" sz="2400" dirty="0" smtClean="0"/>
              <a:t>Ce récit de l’expérience est accompagné d’un autre diaporama qui présente les arrières plans mathématiques, épistémologiques, didactiques et méthodologiques de cette recherche</a:t>
            </a:r>
          </a:p>
          <a:p>
            <a:r>
              <a:rPr lang="fr-FR" sz="2400" dirty="0" smtClean="0"/>
              <a:t>Cette expérience s’est déroulée sur deux ans. </a:t>
            </a:r>
          </a:p>
          <a:p>
            <a:r>
              <a:rPr lang="fr-FR" sz="2400" dirty="0" smtClean="0"/>
              <a:t>La première année dans la classe dirigée par N. Brousseau (séances 1 à 14). (voir le compte rendu… p.32) </a:t>
            </a:r>
          </a:p>
          <a:p>
            <a:r>
              <a:rPr lang="fr-FR" sz="2400" dirty="0" smtClean="0"/>
              <a:t>La deuxième année dans les deux CM2  (séances 1 à 31) (compte rendu ….)</a:t>
            </a:r>
          </a:p>
          <a:p>
            <a:pPr>
              <a:buNone/>
            </a:pPr>
            <a:endParaRPr lang="fr-FR" dirty="0" smtClean="0"/>
          </a:p>
        </p:txBody>
      </p:sp>
      <p:sp>
        <p:nvSpPr>
          <p:cNvPr id="5" name="Espace réservé de la date 4"/>
          <p:cNvSpPr>
            <a:spLocks noGrp="1"/>
          </p:cNvSpPr>
          <p:nvPr>
            <p:ph type="dt" sz="half" idx="10"/>
          </p:nvPr>
        </p:nvSpPr>
        <p:spPr/>
        <p:txBody>
          <a:bodyPr/>
          <a:lstStyle/>
          <a:p>
            <a:pPr>
              <a:defRPr/>
            </a:pPr>
            <a:r>
              <a:rPr lang="fr-FR" dirty="0" smtClean="0"/>
              <a:t>Guy Brousseau</a:t>
            </a:r>
            <a:endParaRPr lang="fr-FR" dirty="0"/>
          </a:p>
        </p:txBody>
      </p:sp>
      <p:sp>
        <p:nvSpPr>
          <p:cNvPr id="7" name="Espace réservé du pied de page 6"/>
          <p:cNvSpPr>
            <a:spLocks noGrp="1"/>
          </p:cNvSpPr>
          <p:nvPr>
            <p:ph type="ftr" sz="quarter" idx="11"/>
          </p:nvPr>
        </p:nvSpPr>
        <p:spPr/>
        <p:txBody>
          <a:bodyPr/>
          <a:lstStyle/>
          <a:p>
            <a:pPr>
              <a:defRPr/>
            </a:pPr>
            <a:r>
              <a:rPr lang="fr-FR" dirty="0" smtClean="0"/>
              <a:t>Cours de Didactique des mathématiques 2010-2012 </a:t>
            </a:r>
            <a:endParaRPr lang="fr-FR" dirty="0"/>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5</a:t>
            </a:fld>
            <a:endParaRPr lang="fr-F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76672"/>
            <a:ext cx="8229600" cy="1143000"/>
          </a:xfrm>
        </p:spPr>
        <p:txBody>
          <a:bodyPr>
            <a:normAutofit fontScale="90000"/>
          </a:bodyPr>
          <a:lstStyle/>
          <a:p>
            <a:pPr eaLnBrk="1" hangingPunct="1"/>
            <a:r>
              <a:rPr lang="fr-FR" sz="3600" dirty="0" smtClean="0">
                <a:solidFill>
                  <a:srgbClr val="FF0000"/>
                </a:solidFill>
              </a:rPr>
              <a:t>4.a. Le jeu  </a:t>
            </a:r>
            <a:br>
              <a:rPr lang="fr-FR" sz="3600" dirty="0" smtClean="0">
                <a:solidFill>
                  <a:srgbClr val="FF0000"/>
                </a:solidFill>
              </a:rPr>
            </a:br>
            <a:r>
              <a:rPr lang="fr-FR" sz="3600" dirty="0" smtClean="0">
                <a:solidFill>
                  <a:srgbClr val="FF0000"/>
                </a:solidFill>
              </a:rPr>
              <a:t>De quelle bouteille vient ce graphique? </a:t>
            </a:r>
            <a:endParaRPr lang="fr-FR" sz="3600" dirty="0" smtClean="0"/>
          </a:p>
        </p:txBody>
      </p:sp>
      <p:sp>
        <p:nvSpPr>
          <p:cNvPr id="37891" name="Rectangle 3"/>
          <p:cNvSpPr>
            <a:spLocks noGrp="1" noChangeArrowheads="1"/>
          </p:cNvSpPr>
          <p:nvPr>
            <p:ph idx="1"/>
          </p:nvPr>
        </p:nvSpPr>
        <p:spPr>
          <a:xfrm>
            <a:off x="385763" y="1889025"/>
            <a:ext cx="8362950" cy="4132263"/>
          </a:xfrm>
        </p:spPr>
        <p:txBody>
          <a:bodyPr>
            <a:normAutofit/>
          </a:bodyPr>
          <a:lstStyle/>
          <a:p>
            <a:pPr eaLnBrk="1" hangingPunct="1">
              <a:lnSpc>
                <a:spcPct val="90000"/>
              </a:lnSpc>
            </a:pPr>
            <a:r>
              <a:rPr lang="fr-FR" sz="2800" dirty="0" smtClean="0"/>
              <a:t>Dans un premier temps les élèves doivent examiner un graphique et « deviner » de quelle bouteille – transparente – est issue la suite qu’il représente. </a:t>
            </a:r>
          </a:p>
          <a:p>
            <a:pPr eaLnBrk="1" hangingPunct="1">
              <a:lnSpc>
                <a:spcPct val="90000"/>
              </a:lnSpc>
            </a:pPr>
            <a:r>
              <a:rPr lang="fr-FR" sz="2800" dirty="0" smtClean="0"/>
              <a:t>Dans ce jeu la réponse est connue de celui qui fournit la suite, la conclusion peut être vérifiée.</a:t>
            </a:r>
          </a:p>
          <a:p>
            <a:pPr eaLnBrk="1" hangingPunct="1">
              <a:lnSpc>
                <a:spcPct val="90000"/>
              </a:lnSpc>
            </a:pPr>
            <a:r>
              <a:rPr lang="fr-FR" sz="2800" dirty="0" smtClean="0"/>
              <a:t>Les premiers graphes sont ceux obtenus par les élèves mais bientôt ils demandent que l’ordinateur leur fournisse des graphes dont ils fixent  les caractéristiques : composition, nombre d’observations,  </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50</a:t>
            </a:fld>
            <a:endParaRPr lang="fr-FR"/>
          </a:p>
        </p:txBody>
      </p:sp>
      <p:sp>
        <p:nvSpPr>
          <p:cNvPr id="37892" name="ZoneTexte 3"/>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76673"/>
            <a:ext cx="8229600" cy="720080"/>
          </a:xfrm>
        </p:spPr>
        <p:txBody>
          <a:bodyPr/>
          <a:lstStyle/>
          <a:p>
            <a:pPr eaLnBrk="1" hangingPunct="1"/>
            <a:r>
              <a:rPr lang="fr-FR" sz="3200" dirty="0" smtClean="0"/>
              <a:t>"devine d’où vient cette suite"</a:t>
            </a:r>
          </a:p>
        </p:txBody>
      </p:sp>
      <p:sp>
        <p:nvSpPr>
          <p:cNvPr id="95238" name="Rectangle 6"/>
          <p:cNvSpPr>
            <a:spLocks noGrp="1" noChangeArrowheads="1"/>
          </p:cNvSpPr>
          <p:nvPr>
            <p:ph type="body" sz="half" idx="1"/>
          </p:nvPr>
        </p:nvSpPr>
        <p:spPr>
          <a:xfrm>
            <a:off x="457200" y="1268214"/>
            <a:ext cx="8291513" cy="5113114"/>
          </a:xfrm>
        </p:spPr>
        <p:txBody>
          <a:bodyPr/>
          <a:lstStyle/>
          <a:p>
            <a:pPr eaLnBrk="1" hangingPunct="1">
              <a:defRPr/>
            </a:pPr>
            <a:r>
              <a:rPr lang="fr-FR" sz="2400" dirty="0" smtClean="0"/>
              <a:t>Ce jeu conduit les élèves à faire des observations: </a:t>
            </a:r>
          </a:p>
          <a:p>
            <a:pPr lvl="0" eaLnBrk="1" hangingPunct="1">
              <a:defRPr/>
            </a:pPr>
            <a:r>
              <a:rPr lang="fr-FR" sz="2400" dirty="0" smtClean="0">
                <a:sym typeface="Wingdings" pitchFamily="2" charset="2"/>
              </a:rPr>
              <a:t> </a:t>
            </a:r>
            <a:r>
              <a:rPr lang="fr-FR" sz="2400" dirty="0" smtClean="0"/>
              <a:t>Après quelques essais les élèves tiennent compte des fréquences obtenues avec le plus grand nombre d’observations et non de celles qui sont apparues les premières . « Plus on fait d’observations, plus on est sûrs » </a:t>
            </a:r>
          </a:p>
          <a:p>
            <a:pPr eaLnBrk="1" hangingPunct="1">
              <a:defRPr/>
            </a:pPr>
            <a:r>
              <a:rPr lang="fr-FR" sz="2400" dirty="0" smtClean="0">
                <a:sym typeface="Wingdings" pitchFamily="2" charset="2"/>
              </a:rPr>
              <a:t> ils observent que l</a:t>
            </a:r>
            <a:r>
              <a:rPr lang="fr-FR" sz="2400" dirty="0" smtClean="0"/>
              <a:t>es courbes de fréquences tendent à se stabiliser, à se grouper et à se séparer en formant des faisceaux de plus en plus étroits  </a:t>
            </a:r>
          </a:p>
          <a:p>
            <a:pPr eaLnBrk="1" hangingPunct="1">
              <a:defRPr/>
            </a:pPr>
            <a:r>
              <a:rPr lang="fr-FR" sz="2400" dirty="0" smtClean="0"/>
              <a:t> Ils essaient de repérer des frontières entre ces zones (les intervalles maximaux) avec l’idée de prendre une décision lorsqu’une suite semble se stabiliser dans une zone. </a:t>
            </a:r>
          </a:p>
        </p:txBody>
      </p:sp>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79E127E3-EB5E-4913-AEAF-5E91A3180D86}" type="slidenum">
              <a:rPr lang="fr-FR" smtClean="0"/>
              <a:pPr>
                <a:defRPr/>
              </a:pPr>
              <a:t>51</a:t>
            </a:fld>
            <a:endParaRPr lang="fr-FR"/>
          </a:p>
        </p:txBody>
      </p:sp>
      <p:sp>
        <p:nvSpPr>
          <p:cNvPr id="1028" name="ZoneTexte 3"/>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76672"/>
            <a:ext cx="8229600" cy="864071"/>
          </a:xfrm>
        </p:spPr>
        <p:txBody>
          <a:bodyPr/>
          <a:lstStyle/>
          <a:p>
            <a:pPr eaLnBrk="1" hangingPunct="1"/>
            <a:r>
              <a:rPr lang="fr-FR" sz="3600" dirty="0" smtClean="0"/>
              <a:t>4.b. Les zones des suites </a:t>
            </a:r>
            <a:r>
              <a:rPr lang="fr-FR" sz="2200" dirty="0" smtClean="0"/>
              <a:t>(séance. 22)</a:t>
            </a:r>
          </a:p>
        </p:txBody>
      </p:sp>
      <p:pic>
        <p:nvPicPr>
          <p:cNvPr id="43011" name="Picture 4"/>
          <p:cNvPicPr>
            <a:picLocks noGrp="1" noChangeAspect="1" noChangeArrowheads="1"/>
          </p:cNvPicPr>
          <p:nvPr>
            <p:ph idx="1"/>
          </p:nvPr>
        </p:nvPicPr>
        <p:blipFill>
          <a:blip r:embed="rId2" cstate="print"/>
          <a:srcRect/>
          <a:stretch>
            <a:fillRect/>
          </a:stretch>
        </p:blipFill>
        <p:spPr>
          <a:xfrm>
            <a:off x="1187624" y="1268760"/>
            <a:ext cx="6702425" cy="3965575"/>
          </a:xfrm>
          <a:noFill/>
        </p:spPr>
      </p:pic>
      <p:sp>
        <p:nvSpPr>
          <p:cNvPr id="8" name="Espace réservé de la date 7"/>
          <p:cNvSpPr>
            <a:spLocks noGrp="1"/>
          </p:cNvSpPr>
          <p:nvPr>
            <p:ph type="dt" sz="half" idx="10"/>
          </p:nvPr>
        </p:nvSpPr>
        <p:spPr/>
        <p:txBody>
          <a:bodyPr/>
          <a:lstStyle/>
          <a:p>
            <a:pPr>
              <a:defRPr/>
            </a:pPr>
            <a:r>
              <a:rPr lang="fr-FR" smtClean="0"/>
              <a:t>Guy Brousseau</a:t>
            </a:r>
            <a:endParaRPr lang="fr-FR"/>
          </a:p>
        </p:txBody>
      </p:sp>
      <p:sp>
        <p:nvSpPr>
          <p:cNvPr id="10" name="Espace réservé du pied de page 9"/>
          <p:cNvSpPr>
            <a:spLocks noGrp="1"/>
          </p:cNvSpPr>
          <p:nvPr>
            <p:ph type="ftr" sz="quarter" idx="11"/>
          </p:nvPr>
        </p:nvSpPr>
        <p:spPr/>
        <p:txBody>
          <a:bodyPr/>
          <a:lstStyle/>
          <a:p>
            <a:pPr>
              <a:defRPr/>
            </a:pPr>
            <a:r>
              <a:rPr lang="fr-FR" smtClean="0"/>
              <a:t>Cours de Didactique des mathématiques 2010-2012 </a:t>
            </a:r>
            <a:endParaRPr lang="fr-FR"/>
          </a:p>
        </p:txBody>
      </p:sp>
      <p:sp>
        <p:nvSpPr>
          <p:cNvPr id="9" name="Espace réservé du numéro de diapositive 8"/>
          <p:cNvSpPr>
            <a:spLocks noGrp="1"/>
          </p:cNvSpPr>
          <p:nvPr>
            <p:ph type="sldNum" sz="quarter" idx="12"/>
          </p:nvPr>
        </p:nvSpPr>
        <p:spPr/>
        <p:txBody>
          <a:bodyPr/>
          <a:lstStyle/>
          <a:p>
            <a:pPr>
              <a:defRPr/>
            </a:pPr>
            <a:fld id="{48BF64D8-7ED7-4B16-A47E-83A7AD7E0083}" type="slidenum">
              <a:rPr lang="fr-FR" smtClean="0"/>
              <a:pPr>
                <a:defRPr/>
              </a:pPr>
              <a:t>52</a:t>
            </a:fld>
            <a:endParaRPr lang="fr-FR"/>
          </a:p>
        </p:txBody>
      </p:sp>
      <p:sp>
        <p:nvSpPr>
          <p:cNvPr id="43012" name="Text Box 6"/>
          <p:cNvSpPr txBox="1">
            <a:spLocks noChangeArrowheads="1"/>
          </p:cNvSpPr>
          <p:nvPr/>
        </p:nvSpPr>
        <p:spPr bwMode="auto">
          <a:xfrm>
            <a:off x="7596188" y="6021388"/>
            <a:ext cx="576262" cy="366712"/>
          </a:xfrm>
          <a:prstGeom prst="rect">
            <a:avLst/>
          </a:prstGeom>
          <a:noFill/>
          <a:ln w="9525">
            <a:noFill/>
            <a:miter lim="800000"/>
            <a:headEnd/>
            <a:tailEnd/>
          </a:ln>
        </p:spPr>
        <p:txBody>
          <a:bodyPr>
            <a:spAutoFit/>
          </a:bodyPr>
          <a:lstStyle/>
          <a:p>
            <a:pPr>
              <a:spcBef>
                <a:spcPct val="50000"/>
              </a:spcBef>
            </a:pPr>
            <a:r>
              <a:rPr lang="fr-FR" dirty="0">
                <a:sym typeface="Wingdings" pitchFamily="2" charset="2"/>
                <a:hlinkClick r:id="rId3" action="ppaction://hlinkfile"/>
              </a:rPr>
              <a:t></a:t>
            </a:r>
            <a:endParaRPr lang="fr-FR" dirty="0">
              <a:sym typeface="Wingdings" pitchFamily="2" charset="2"/>
            </a:endParaRPr>
          </a:p>
        </p:txBody>
      </p:sp>
      <p:sp>
        <p:nvSpPr>
          <p:cNvPr id="43013" name="ZoneTexte 4"/>
          <p:cNvSpPr txBox="1">
            <a:spLocks noChangeArrowheads="1"/>
          </p:cNvSpPr>
          <p:nvPr/>
        </p:nvSpPr>
        <p:spPr bwMode="auto">
          <a:xfrm>
            <a:off x="108148" y="108372"/>
            <a:ext cx="3887788" cy="368300"/>
          </a:xfrm>
          <a:prstGeom prst="rect">
            <a:avLst/>
          </a:prstGeom>
          <a:solidFill>
            <a:srgbClr val="92D050"/>
          </a:solidFill>
          <a:ln w="9525">
            <a:noFill/>
            <a:miter lim="800000"/>
            <a:headEnd/>
            <a:tailEnd/>
          </a:ln>
        </p:spPr>
        <p:txBody>
          <a:bodyPr>
            <a:spAutoFit/>
          </a:bodyPr>
          <a:lstStyle/>
          <a:p>
            <a:r>
              <a:rPr lang="fr-FR"/>
              <a:t>Compte rendu d’observation</a:t>
            </a:r>
          </a:p>
        </p:txBody>
      </p:sp>
      <p:sp>
        <p:nvSpPr>
          <p:cNvPr id="7" name="ZoneTexte 6"/>
          <p:cNvSpPr txBox="1"/>
          <p:nvPr/>
        </p:nvSpPr>
        <p:spPr>
          <a:xfrm>
            <a:off x="539552" y="5229200"/>
            <a:ext cx="8064896" cy="1107996"/>
          </a:xfrm>
          <a:prstGeom prst="rect">
            <a:avLst/>
          </a:prstGeom>
          <a:noFill/>
        </p:spPr>
        <p:txBody>
          <a:bodyPr wrap="square" rtlCol="0">
            <a:spAutoFit/>
          </a:bodyPr>
          <a:lstStyle/>
          <a:p>
            <a:r>
              <a:rPr lang="fr-FR" sz="2200" dirty="0" smtClean="0"/>
              <a:t>Ils utilisent "naturellement" la linéarité, devenue familière, pour déterminer la position de ces frontières, mais les zones ne sont pas de largeurs égales…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476672"/>
            <a:ext cx="8229600" cy="648072"/>
          </a:xfrm>
        </p:spPr>
        <p:txBody>
          <a:bodyPr/>
          <a:lstStyle/>
          <a:p>
            <a:pPr eaLnBrk="1" hangingPunct="1"/>
            <a:r>
              <a:rPr lang="fr-FR" sz="3600" dirty="0" smtClean="0"/>
              <a:t>Les zones de décision</a:t>
            </a:r>
          </a:p>
        </p:txBody>
      </p:sp>
      <p:sp>
        <p:nvSpPr>
          <p:cNvPr id="44035" name="Rectangle 3"/>
          <p:cNvSpPr>
            <a:spLocks noGrp="1" noChangeArrowheads="1"/>
          </p:cNvSpPr>
          <p:nvPr>
            <p:ph idx="1"/>
          </p:nvPr>
        </p:nvSpPr>
        <p:spPr>
          <a:xfrm>
            <a:off x="457200" y="1268760"/>
            <a:ext cx="8229600" cy="5112568"/>
          </a:xfrm>
        </p:spPr>
        <p:txBody>
          <a:bodyPr/>
          <a:lstStyle/>
          <a:p>
            <a:pPr eaLnBrk="1" hangingPunct="1">
              <a:lnSpc>
                <a:spcPct val="90000"/>
              </a:lnSpc>
            </a:pPr>
            <a:r>
              <a:rPr lang="fr-FR" sz="2400" dirty="0" smtClean="0">
                <a:solidFill>
                  <a:srgbClr val="FF0000"/>
                </a:solidFill>
              </a:rPr>
              <a:t>E</a:t>
            </a:r>
            <a:r>
              <a:rPr lang="fr-FR" sz="2400" i="1" dirty="0" smtClean="0">
                <a:solidFill>
                  <a:srgbClr val="FF0000"/>
                </a:solidFill>
              </a:rPr>
              <a:t>. </a:t>
            </a:r>
            <a:r>
              <a:rPr lang="fr-FR" sz="2400" i="1" dirty="0" smtClean="0"/>
              <a:t>Chaque zone correspond à une composition du sac. Si la fréquence cumulée "tombe" dans un des intervalles choisis, on a la composition correspondante du sac . </a:t>
            </a:r>
          </a:p>
          <a:p>
            <a:pPr eaLnBrk="1" hangingPunct="1">
              <a:lnSpc>
                <a:spcPct val="90000"/>
              </a:lnSpc>
            </a:pPr>
            <a:r>
              <a:rPr lang="fr-FR" sz="2400" dirty="0" smtClean="0"/>
              <a:t>La détermination de ces zones (inégaux, quelles bornes ?) pose des problèmes complexes aux élèves </a:t>
            </a:r>
          </a:p>
          <a:p>
            <a:pPr eaLnBrk="1" hangingPunct="1">
              <a:lnSpc>
                <a:spcPct val="90000"/>
              </a:lnSpc>
            </a:pPr>
            <a:r>
              <a:rPr lang="fr-FR" sz="2400" dirty="0" smtClean="0"/>
              <a:t>Il s'agit donc de savoir si les zones proposés par les élèves sont "correctes", c'est-à-dire si la décision qui leur est associée est "conforme à la réalité".</a:t>
            </a:r>
          </a:p>
          <a:p>
            <a:pPr eaLnBrk="1" hangingPunct="1">
              <a:lnSpc>
                <a:spcPct val="90000"/>
              </a:lnSpc>
            </a:pPr>
            <a:r>
              <a:rPr lang="fr-FR" sz="2400" dirty="0" smtClean="0"/>
              <a:t>Ils auraient alors un critère d’arrêt de leur course au grand nombre d’observations : ils s’arrête dès que la suite reste « assez longtemps » loin des bords d’une même zone. </a:t>
            </a:r>
          </a:p>
          <a:p>
            <a:pPr eaLnBrk="1" hangingPunct="1">
              <a:lnSpc>
                <a:spcPct val="90000"/>
              </a:lnSpc>
            </a:pPr>
            <a:r>
              <a:rPr lang="fr-FR" sz="2400" dirty="0" smtClean="0">
                <a:solidFill>
                  <a:srgbClr val="FF0000"/>
                </a:solidFill>
              </a:rPr>
              <a:t>E. </a:t>
            </a:r>
            <a:r>
              <a:rPr lang="fr-FR" sz="2400" i="1" dirty="0" smtClean="0"/>
              <a:t>Est-ce satisfaisant maîtresse ?</a:t>
            </a:r>
          </a:p>
          <a:p>
            <a:pPr eaLnBrk="1" hangingPunct="1">
              <a:lnSpc>
                <a:spcPct val="90000"/>
              </a:lnSpc>
            </a:pPr>
            <a:r>
              <a:rPr lang="fr-FR" sz="2400" dirty="0" smtClean="0">
                <a:solidFill>
                  <a:srgbClr val="FF0000"/>
                </a:solidFill>
              </a:rPr>
              <a:t>P.</a:t>
            </a:r>
            <a:r>
              <a:rPr lang="fr-FR" sz="2400" i="1" dirty="0" smtClean="0"/>
              <a:t> Peut être allons nous le savoir ?  </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53</a:t>
            </a:fld>
            <a:endParaRPr lang="fr-FR"/>
          </a:p>
        </p:txBody>
      </p:sp>
      <p:sp>
        <p:nvSpPr>
          <p:cNvPr id="44036" name="ZoneTexte 3"/>
          <p:cNvSpPr txBox="1">
            <a:spLocks noChangeArrowheads="1"/>
          </p:cNvSpPr>
          <p:nvPr/>
        </p:nvSpPr>
        <p:spPr bwMode="auto">
          <a:xfrm>
            <a:off x="108148" y="108372"/>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Objection inopportune? </a:t>
            </a:r>
            <a:endParaRPr lang="fr-FR" sz="3600" dirty="0"/>
          </a:p>
        </p:txBody>
      </p:sp>
      <p:sp>
        <p:nvSpPr>
          <p:cNvPr id="3" name="Espace réservé du contenu 2"/>
          <p:cNvSpPr>
            <a:spLocks noGrp="1"/>
          </p:cNvSpPr>
          <p:nvPr>
            <p:ph idx="1"/>
          </p:nvPr>
        </p:nvSpPr>
        <p:spPr/>
        <p:txBody>
          <a:bodyPr/>
          <a:lstStyle/>
          <a:p>
            <a:r>
              <a:rPr lang="fr-FR" sz="2400" dirty="0" smtClean="0"/>
              <a:t>Les élèves pourraient objecter que ce « test » ne convient pas car la plupart des premières observations sortent des zones où elles sembleront se stabiliser  par la suite, et donc en interrompant la poursuite du processus amèneraient à des conclusions fausses  </a:t>
            </a:r>
          </a:p>
          <a:p>
            <a:r>
              <a:rPr lang="fr-FR" sz="2400" dirty="0" smtClean="0"/>
              <a:t>Mais  cette objection n’auraient pas, à ce moment là d’effet positif.</a:t>
            </a:r>
          </a:p>
          <a:p>
            <a:r>
              <a:rPr lang="fr-FR" sz="2400" dirty="0" smtClean="0"/>
              <a:t>Par contre la considération d’intervalles plus petits va conduire à un meilleur test. </a:t>
            </a:r>
            <a:endParaRPr lang="fr-FR" sz="2400" dirty="0"/>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54</a:t>
            </a:fld>
            <a:endParaRPr lang="fr-FR"/>
          </a:p>
        </p:txBody>
      </p:sp>
      <p:sp>
        <p:nvSpPr>
          <p:cNvPr id="4" name="ZoneTexte 3"/>
          <p:cNvSpPr txBox="1">
            <a:spLocks noChangeArrowheads="1"/>
          </p:cNvSpPr>
          <p:nvPr/>
        </p:nvSpPr>
        <p:spPr bwMode="auto">
          <a:xfrm>
            <a:off x="107504" y="115888"/>
            <a:ext cx="3960813" cy="369887"/>
          </a:xfrm>
          <a:prstGeom prst="rect">
            <a:avLst/>
          </a:prstGeom>
          <a:solidFill>
            <a:srgbClr val="FFFF00"/>
          </a:solidFill>
          <a:ln w="9525">
            <a:noFill/>
            <a:miter lim="800000"/>
            <a:headEnd/>
            <a:tailEnd/>
          </a:ln>
        </p:spPr>
        <p:txBody>
          <a:bodyPr>
            <a:spAutoFit/>
          </a:bodyPr>
          <a:lstStyle/>
          <a:p>
            <a:r>
              <a:rPr lang="fr-FR" dirty="0"/>
              <a:t>Commentaires de didactique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7"/>
          <p:cNvGraphicFramePr>
            <a:graphicFrameLocks noChangeAspect="1"/>
          </p:cNvGraphicFramePr>
          <p:nvPr/>
        </p:nvGraphicFramePr>
        <p:xfrm>
          <a:off x="251520" y="4365104"/>
          <a:ext cx="4536504" cy="1837077"/>
        </p:xfrm>
        <a:graphic>
          <a:graphicData uri="http://schemas.openxmlformats.org/presentationml/2006/ole">
            <p:oleObj spid="_x0000_s83970" name="Image bitmap" r:id="rId3" imgW="2752381" imgH="1114581" progId="PBrush">
              <p:embed/>
            </p:oleObj>
          </a:graphicData>
        </a:graphic>
      </p:graphicFrame>
      <p:sp>
        <p:nvSpPr>
          <p:cNvPr id="3" name="Espace réservé du contenu 2"/>
          <p:cNvSpPr txBox="1">
            <a:spLocks/>
          </p:cNvSpPr>
          <p:nvPr/>
        </p:nvSpPr>
        <p:spPr>
          <a:xfrm>
            <a:off x="323528" y="1268760"/>
            <a:ext cx="8496944" cy="864096"/>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fr-FR" sz="2200" kern="0" dirty="0" smtClean="0">
                <a:latin typeface="+mn-lt"/>
              </a:rPr>
              <a:t>Pour les valeurs dont les suites se rapprochent, </a:t>
            </a:r>
            <a:r>
              <a:rPr lang="fr-FR" sz="2200" kern="0" dirty="0">
                <a:latin typeface="+mn-lt"/>
              </a:rPr>
              <a:t>i</a:t>
            </a:r>
            <a:r>
              <a:rPr lang="fr-FR" sz="2200" kern="0" dirty="0" smtClean="0">
                <a:latin typeface="+mn-lt"/>
              </a:rPr>
              <a:t>ls essaient d’utiliser la linéarité, bien connue d’eux,…</a:t>
            </a:r>
            <a:endParaRPr kumimoji="0" lang="fr-FR"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fr-FR" sz="3200" b="0" i="0" u="none" strike="noStrike" kern="0" cap="none" spc="0" normalizeH="0" baseline="0" noProof="0" dirty="0">
              <a:ln>
                <a:noFill/>
              </a:ln>
              <a:solidFill>
                <a:schemeClr val="tx1"/>
              </a:solidFill>
              <a:effectLst/>
              <a:uLnTx/>
              <a:uFillTx/>
              <a:latin typeface="+mn-lt"/>
              <a:ea typeface="+mn-ea"/>
              <a:cs typeface="+mn-cs"/>
            </a:endParaRPr>
          </a:p>
        </p:txBody>
      </p:sp>
      <p:pic>
        <p:nvPicPr>
          <p:cNvPr id="83971" name="Picture 3"/>
          <p:cNvPicPr>
            <a:picLocks noChangeAspect="1" noChangeArrowheads="1"/>
          </p:cNvPicPr>
          <p:nvPr/>
        </p:nvPicPr>
        <p:blipFill>
          <a:blip r:embed="rId4" cstate="print"/>
          <a:srcRect/>
          <a:stretch>
            <a:fillRect/>
          </a:stretch>
        </p:blipFill>
        <p:spPr bwMode="auto">
          <a:xfrm>
            <a:off x="611560" y="2338189"/>
            <a:ext cx="3749494" cy="1810891"/>
          </a:xfrm>
          <a:prstGeom prst="rect">
            <a:avLst/>
          </a:prstGeom>
          <a:noFill/>
          <a:ln w="9525">
            <a:noFill/>
            <a:miter lim="800000"/>
            <a:headEnd/>
            <a:tailEnd/>
          </a:ln>
        </p:spPr>
      </p:pic>
      <p:sp>
        <p:nvSpPr>
          <p:cNvPr id="6" name="ZoneTexte 5"/>
          <p:cNvSpPr txBox="1"/>
          <p:nvPr/>
        </p:nvSpPr>
        <p:spPr>
          <a:xfrm>
            <a:off x="4427984" y="2276872"/>
            <a:ext cx="4320480" cy="1446550"/>
          </a:xfrm>
          <a:prstGeom prst="rect">
            <a:avLst/>
          </a:prstGeom>
          <a:noFill/>
        </p:spPr>
        <p:txBody>
          <a:bodyPr wrap="square" rtlCol="0">
            <a:spAutoFit/>
          </a:bodyPr>
          <a:lstStyle/>
          <a:p>
            <a:r>
              <a:rPr lang="fr-FR" sz="2200" dirty="0" smtClean="0"/>
              <a:t>De quelles valeurs se rapprochent les fréquences des observations de boules blanches avec la bouteille 2B 3N ? </a:t>
            </a:r>
            <a:endParaRPr lang="fr-FR" sz="2200" dirty="0"/>
          </a:p>
        </p:txBody>
      </p:sp>
      <p:sp>
        <p:nvSpPr>
          <p:cNvPr id="7" name="ZoneTexte 6"/>
          <p:cNvSpPr txBox="1"/>
          <p:nvPr/>
        </p:nvSpPr>
        <p:spPr>
          <a:xfrm>
            <a:off x="4572000" y="4077072"/>
            <a:ext cx="4104456" cy="2123658"/>
          </a:xfrm>
          <a:prstGeom prst="rect">
            <a:avLst/>
          </a:prstGeom>
          <a:noFill/>
        </p:spPr>
        <p:txBody>
          <a:bodyPr wrap="square" rtlCol="0">
            <a:spAutoFit/>
          </a:bodyPr>
          <a:lstStyle/>
          <a:p>
            <a:r>
              <a:rPr lang="fr-FR" sz="2200" kern="0" dirty="0"/>
              <a:t>I</a:t>
            </a:r>
            <a:r>
              <a:rPr lang="fr-FR" sz="2200" kern="0" dirty="0" smtClean="0"/>
              <a:t>l </a:t>
            </a:r>
            <a:r>
              <a:rPr lang="fr-FR" sz="2200" kern="0" dirty="0"/>
              <a:t>faut deux </a:t>
            </a:r>
            <a:r>
              <a:rPr lang="fr-FR" sz="2200" kern="0" dirty="0" smtClean="0"/>
              <a:t>valeurs : </a:t>
            </a:r>
          </a:p>
          <a:p>
            <a:r>
              <a:rPr lang="fr-FR" sz="2200" dirty="0" smtClean="0"/>
              <a:t>Avec 5 boules blanches la fréquence sera 1, … alors</a:t>
            </a:r>
          </a:p>
          <a:p>
            <a:r>
              <a:rPr lang="fr-FR" sz="2200" dirty="0" smtClean="0"/>
              <a:t>Avec une boule blanche, </a:t>
            </a:r>
          </a:p>
          <a:p>
            <a:r>
              <a:rPr lang="fr-FR" sz="2200" dirty="0" smtClean="0"/>
              <a:t>elle sera de 1/5 = 0,20 </a:t>
            </a:r>
          </a:p>
          <a:p>
            <a:r>
              <a:rPr lang="fr-FR" sz="2200" dirty="0" smtClean="0"/>
              <a:t>Avec deux    2x 0,20 = 0,40 ...  </a:t>
            </a:r>
            <a:endParaRPr lang="fr-FR" sz="2200" dirty="0"/>
          </a:p>
        </p:txBody>
      </p:sp>
      <p:sp>
        <p:nvSpPr>
          <p:cNvPr id="8" name="ZoneTexte 3"/>
          <p:cNvSpPr txBox="1">
            <a:spLocks noChangeArrowheads="1"/>
          </p:cNvSpPr>
          <p:nvPr/>
        </p:nvSpPr>
        <p:spPr bwMode="auto">
          <a:xfrm>
            <a:off x="108148" y="44624"/>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
        <p:nvSpPr>
          <p:cNvPr id="9" name="Titre 1"/>
          <p:cNvSpPr txBox="1">
            <a:spLocks/>
          </p:cNvSpPr>
          <p:nvPr/>
        </p:nvSpPr>
        <p:spPr>
          <a:xfrm>
            <a:off x="457200" y="418654"/>
            <a:ext cx="8229600" cy="63408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600" b="0" i="0" u="none" strike="noStrike" kern="0" cap="none" spc="0" normalizeH="0" baseline="0" noProof="0" dirty="0" smtClean="0">
                <a:ln>
                  <a:noFill/>
                </a:ln>
                <a:solidFill>
                  <a:schemeClr val="tx2"/>
                </a:solidFill>
                <a:effectLst/>
                <a:uLnTx/>
                <a:uFillTx/>
                <a:latin typeface="+mj-lt"/>
                <a:ea typeface="+mj-ea"/>
                <a:cs typeface="+mj-cs"/>
              </a:rPr>
              <a:t>4.c. Les centres des zones</a:t>
            </a:r>
            <a:endParaRPr kumimoji="0" lang="fr-FR" sz="3600" b="0" i="0" u="none" strike="noStrike" kern="0" cap="none" spc="0" normalizeH="0" baseline="0" noProof="0" dirty="0">
              <a:ln>
                <a:noFill/>
              </a:ln>
              <a:solidFill>
                <a:schemeClr val="tx2"/>
              </a:solidFill>
              <a:effectLst/>
              <a:uLnTx/>
              <a:uFillTx/>
              <a:latin typeface="+mj-lt"/>
              <a:ea typeface="+mj-ea"/>
              <a:cs typeface="+mj-cs"/>
            </a:endParaRPr>
          </a:p>
        </p:txBody>
      </p:sp>
      <p:sp>
        <p:nvSpPr>
          <p:cNvPr id="10" name="Espace réservé de la date 9"/>
          <p:cNvSpPr>
            <a:spLocks noGrp="1"/>
          </p:cNvSpPr>
          <p:nvPr>
            <p:ph type="dt" sz="half" idx="10"/>
          </p:nvPr>
        </p:nvSpPr>
        <p:spPr/>
        <p:txBody>
          <a:bodyPr/>
          <a:lstStyle/>
          <a:p>
            <a:pPr>
              <a:defRPr/>
            </a:pPr>
            <a:r>
              <a:rPr lang="fr-FR" smtClean="0"/>
              <a:t>Guy Brousseau</a:t>
            </a:r>
            <a:endParaRPr lang="fr-FR"/>
          </a:p>
        </p:txBody>
      </p:sp>
      <p:sp>
        <p:nvSpPr>
          <p:cNvPr id="12" name="Espace réservé du pied de page 11"/>
          <p:cNvSpPr>
            <a:spLocks noGrp="1"/>
          </p:cNvSpPr>
          <p:nvPr>
            <p:ph type="ftr" sz="quarter" idx="11"/>
          </p:nvPr>
        </p:nvSpPr>
        <p:spPr/>
        <p:txBody>
          <a:bodyPr/>
          <a:lstStyle/>
          <a:p>
            <a:pPr>
              <a:defRPr/>
            </a:pPr>
            <a:r>
              <a:rPr lang="fr-FR" smtClean="0"/>
              <a:t>Cours de Didactique des mathématiques 2010-2012 </a:t>
            </a:r>
            <a:endParaRPr lang="fr-FR"/>
          </a:p>
        </p:txBody>
      </p:sp>
      <p:sp>
        <p:nvSpPr>
          <p:cNvPr id="11" name="Espace réservé du numéro de diapositive 10"/>
          <p:cNvSpPr>
            <a:spLocks noGrp="1"/>
          </p:cNvSpPr>
          <p:nvPr>
            <p:ph type="sldNum" sz="quarter" idx="12"/>
          </p:nvPr>
        </p:nvSpPr>
        <p:spPr/>
        <p:txBody>
          <a:bodyPr/>
          <a:lstStyle/>
          <a:p>
            <a:pPr>
              <a:defRPr/>
            </a:pPr>
            <a:fld id="{CED973C8-06D9-4E42-8C95-D94300478003}" type="slidenum">
              <a:rPr lang="fr-FR" smtClean="0"/>
              <a:pPr>
                <a:defRPr/>
              </a:pPr>
              <a:t>55</a:t>
            </a:fld>
            <a:endParaRPr lang="fr-F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5. Le risque et son coût </a:t>
            </a:r>
            <a:endParaRPr lang="fr-FR" dirty="0"/>
          </a:p>
        </p:txBody>
      </p:sp>
      <p:sp>
        <p:nvSpPr>
          <p:cNvPr id="3" name="Sous-titre 2"/>
          <p:cNvSpPr>
            <a:spLocks noGrp="1"/>
          </p:cNvSpPr>
          <p:nvPr>
            <p:ph type="subTitle" idx="1"/>
          </p:nvPr>
        </p:nvSpPr>
        <p:spPr/>
        <p:txBody>
          <a:bodyPr/>
          <a:lstStyle/>
          <a:p>
            <a:r>
              <a:rPr lang="fr-FR" dirty="0" smtClean="0"/>
              <a:t>Les statistiques et leur coût</a:t>
            </a:r>
            <a:endParaRPr lang="fr-FR" dirty="0"/>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F6C6BBE7-DD7D-4CCC-87DA-C48486626EB0}" type="slidenum">
              <a:rPr lang="fr-FR" smtClean="0"/>
              <a:pPr>
                <a:defRPr/>
              </a:pPr>
              <a:t>56</a:t>
            </a:fld>
            <a:endParaRPr lang="fr-F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476672"/>
            <a:ext cx="8229600" cy="792088"/>
          </a:xfrm>
        </p:spPr>
        <p:txBody>
          <a:bodyPr/>
          <a:lstStyle/>
          <a:p>
            <a:pPr eaLnBrk="1" hangingPunct="1"/>
            <a:r>
              <a:rPr lang="fr-FR" sz="3600" dirty="0" smtClean="0"/>
              <a:t>5.a. Le risque d’erreur </a:t>
            </a:r>
          </a:p>
        </p:txBody>
      </p:sp>
      <p:sp>
        <p:nvSpPr>
          <p:cNvPr id="45059" name="Rectangle 3"/>
          <p:cNvSpPr>
            <a:spLocks noGrp="1" noChangeArrowheads="1"/>
          </p:cNvSpPr>
          <p:nvPr>
            <p:ph idx="1"/>
          </p:nvPr>
        </p:nvSpPr>
        <p:spPr>
          <a:xfrm>
            <a:off x="457200" y="1484784"/>
            <a:ext cx="8229600" cy="4536504"/>
          </a:xfrm>
        </p:spPr>
        <p:txBody>
          <a:bodyPr/>
          <a:lstStyle/>
          <a:p>
            <a:pPr eaLnBrk="1" hangingPunct="1">
              <a:lnSpc>
                <a:spcPct val="80000"/>
              </a:lnSpc>
            </a:pPr>
            <a:r>
              <a:rPr lang="fr-FR" sz="2400" dirty="0" smtClean="0"/>
              <a:t>Les élèves regardent alors « le bout » des graphes des suites de dix, vingt, cent, observations de boules.</a:t>
            </a:r>
          </a:p>
          <a:p>
            <a:pPr eaLnBrk="1" hangingPunct="1">
              <a:lnSpc>
                <a:spcPct val="80000"/>
              </a:lnSpc>
            </a:pPr>
            <a:r>
              <a:rPr lang="fr-FR" sz="2400" dirty="0" smtClean="0"/>
              <a:t>« combien de suites sont dans un petit intervalle, et aussi combien en sont sorties sans y revenir, depuis le début? »   (voir la diapo suivante)</a:t>
            </a:r>
          </a:p>
          <a:p>
            <a:pPr eaLnBrk="1" hangingPunct="1">
              <a:lnSpc>
                <a:spcPct val="80000"/>
              </a:lnSpc>
            </a:pPr>
            <a:r>
              <a:rPr lang="fr-FR" sz="2400" dirty="0" smtClean="0"/>
              <a:t>Sur la feuille de tirages de l'ordinateur, les enfants marquent "vrai" en face des fréquences qui se trouvent dans l'intervalle voulu et "faux" en face des fréquences qui se trouvent en dehors de cet intervalle. Ils comptent le nombre de "vrai" et de "faux ".</a:t>
            </a:r>
          </a:p>
          <a:p>
            <a:pPr eaLnBrk="1" hangingPunct="1">
              <a:lnSpc>
                <a:spcPct val="80000"/>
              </a:lnSpc>
            </a:pPr>
            <a:r>
              <a:rPr lang="fr-FR" sz="2400" dirty="0" smtClean="0"/>
              <a:t>La diapo suivante montre que (avec 6b et 2n) dans 20 suites de 100 tirages, ils trouvent 16 résultats se trouvent entre 0,70 et 0,79 alors que 4 sont en dehors de cet intervalle.</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57</a:t>
            </a:fld>
            <a:endParaRPr lang="fr-FR"/>
          </a:p>
        </p:txBody>
      </p:sp>
      <p:sp>
        <p:nvSpPr>
          <p:cNvPr id="45060" name="ZoneTexte 3"/>
          <p:cNvSpPr txBox="1">
            <a:spLocks noChangeArrowheads="1"/>
          </p:cNvSpPr>
          <p:nvPr/>
        </p:nvSpPr>
        <p:spPr bwMode="auto">
          <a:xfrm>
            <a:off x="108148" y="44624"/>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557213"/>
            <a:ext cx="8229600" cy="1143000"/>
          </a:xfrm>
        </p:spPr>
        <p:txBody>
          <a:bodyPr/>
          <a:lstStyle/>
          <a:p>
            <a:pPr eaLnBrk="1" hangingPunct="1"/>
            <a:r>
              <a:rPr lang="fr-FR" dirty="0" smtClean="0"/>
              <a:t>Une bouteille avec 8 billes</a:t>
            </a:r>
          </a:p>
        </p:txBody>
      </p:sp>
      <p:pic>
        <p:nvPicPr>
          <p:cNvPr id="48131" name="Picture 4"/>
          <p:cNvPicPr>
            <a:picLocks noGrp="1" noChangeAspect="1" noChangeArrowheads="1"/>
          </p:cNvPicPr>
          <p:nvPr>
            <p:ph idx="1"/>
          </p:nvPr>
        </p:nvPicPr>
        <p:blipFill>
          <a:blip r:embed="rId2" cstate="print"/>
          <a:srcRect/>
          <a:stretch>
            <a:fillRect/>
          </a:stretch>
        </p:blipFill>
        <p:spPr>
          <a:xfrm>
            <a:off x="250825" y="1995488"/>
            <a:ext cx="8569325" cy="2873375"/>
          </a:xfrm>
          <a:noFill/>
        </p:spPr>
      </p:pic>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48BF64D8-7ED7-4B16-A47E-83A7AD7E0083}" type="slidenum">
              <a:rPr lang="fr-FR" smtClean="0"/>
              <a:pPr>
                <a:defRPr/>
              </a:pPr>
              <a:t>58</a:t>
            </a:fld>
            <a:endParaRPr lang="fr-FR"/>
          </a:p>
        </p:txBody>
      </p:sp>
      <p:sp>
        <p:nvSpPr>
          <p:cNvPr id="48132" name="Text Box 6"/>
          <p:cNvSpPr txBox="1">
            <a:spLocks noChangeArrowheads="1"/>
          </p:cNvSpPr>
          <p:nvPr/>
        </p:nvSpPr>
        <p:spPr bwMode="auto">
          <a:xfrm>
            <a:off x="323850" y="5013325"/>
            <a:ext cx="8496300" cy="519113"/>
          </a:xfrm>
          <a:prstGeom prst="rect">
            <a:avLst/>
          </a:prstGeom>
          <a:noFill/>
          <a:ln w="9525">
            <a:noFill/>
            <a:miter lim="800000"/>
            <a:headEnd/>
            <a:tailEnd/>
          </a:ln>
        </p:spPr>
        <p:txBody>
          <a:bodyPr>
            <a:spAutoFit/>
          </a:bodyPr>
          <a:lstStyle/>
          <a:p>
            <a:pPr algn="ctr">
              <a:spcBef>
                <a:spcPct val="50000"/>
              </a:spcBef>
            </a:pPr>
            <a:r>
              <a:rPr lang="fr-FR" sz="2800">
                <a:latin typeface="Tahoma" charset="0"/>
              </a:rPr>
              <a:t>Intervalles de décision</a:t>
            </a:r>
          </a:p>
        </p:txBody>
      </p:sp>
      <p:sp>
        <p:nvSpPr>
          <p:cNvPr id="48133" name="ZoneTexte 4"/>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a:t>Compte rendu d’observation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CED973C8-06D9-4E42-8C95-D94300478003}" type="slidenum">
              <a:rPr lang="fr-FR" smtClean="0"/>
              <a:pPr>
                <a:defRPr/>
              </a:pPr>
              <a:t>59</a:t>
            </a:fld>
            <a:endParaRPr lang="fr-FR"/>
          </a:p>
        </p:txBody>
      </p:sp>
      <p:pic>
        <p:nvPicPr>
          <p:cNvPr id="46082" name="Picture 4"/>
          <p:cNvPicPr>
            <a:picLocks noGrp="1" noChangeAspect="1" noChangeArrowheads="1"/>
          </p:cNvPicPr>
          <p:nvPr>
            <p:ph idx="4294967295"/>
          </p:nvPr>
        </p:nvPicPr>
        <p:blipFill>
          <a:blip r:embed="rId2" cstate="print"/>
          <a:srcRect/>
          <a:stretch>
            <a:fillRect/>
          </a:stretch>
        </p:blipFill>
        <p:spPr>
          <a:xfrm>
            <a:off x="250825" y="-4763"/>
            <a:ext cx="8893175" cy="6745288"/>
          </a:xfrm>
          <a:noFill/>
        </p:spPr>
      </p:pic>
      <p:sp>
        <p:nvSpPr>
          <p:cNvPr id="46083" name="Text Box 7"/>
          <p:cNvSpPr txBox="1">
            <a:spLocks noChangeArrowheads="1"/>
          </p:cNvSpPr>
          <p:nvPr/>
        </p:nvSpPr>
        <p:spPr bwMode="auto">
          <a:xfrm>
            <a:off x="7885113" y="5084763"/>
            <a:ext cx="574675" cy="366712"/>
          </a:xfrm>
          <a:prstGeom prst="rect">
            <a:avLst/>
          </a:prstGeom>
          <a:noFill/>
          <a:ln w="9525">
            <a:noFill/>
            <a:miter lim="800000"/>
            <a:headEnd/>
            <a:tailEnd/>
          </a:ln>
        </p:spPr>
        <p:txBody>
          <a:bodyPr>
            <a:spAutoFit/>
          </a:bodyPr>
          <a:lstStyle/>
          <a:p>
            <a:pPr>
              <a:spcBef>
                <a:spcPct val="50000"/>
              </a:spcBef>
            </a:pPr>
            <a:r>
              <a:rPr lang="fr-FR">
                <a:sym typeface="Wingdings" pitchFamily="2" charset="2"/>
                <a:hlinkClick r:id="rId3" action="ppaction://hlinkfile"/>
              </a:rPr>
              <a:t></a:t>
            </a:r>
            <a:endParaRPr lang="fr-FR">
              <a:sym typeface="Wingdings" pitchFamily="2" charset="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2630"/>
            <a:ext cx="8229600" cy="850106"/>
          </a:xfrm>
        </p:spPr>
        <p:txBody>
          <a:bodyPr/>
          <a:lstStyle/>
          <a:p>
            <a:r>
              <a:rPr lang="fr-FR" sz="3600" dirty="0" smtClean="0"/>
              <a:t>Les expériences</a:t>
            </a:r>
            <a:endParaRPr lang="fr-FR" sz="3600" dirty="0"/>
          </a:p>
        </p:txBody>
      </p:sp>
      <p:sp>
        <p:nvSpPr>
          <p:cNvPr id="3" name="Espace réservé du contenu 2"/>
          <p:cNvSpPr>
            <a:spLocks noGrp="1"/>
          </p:cNvSpPr>
          <p:nvPr>
            <p:ph idx="1"/>
          </p:nvPr>
        </p:nvSpPr>
        <p:spPr>
          <a:xfrm>
            <a:off x="457200" y="1052736"/>
            <a:ext cx="8229600" cy="4968552"/>
          </a:xfrm>
        </p:spPr>
        <p:txBody>
          <a:bodyPr/>
          <a:lstStyle/>
          <a:p>
            <a:r>
              <a:rPr lang="fr-FR" sz="2400" dirty="0" smtClean="0">
                <a:latin typeface="Calibri" pitchFamily="34" charset="0"/>
                <a:cs typeface="Calibri" pitchFamily="34" charset="0"/>
              </a:rPr>
              <a:t>La trois réalisations de la partie commune ne différaient que par des détails (jetons et sacs remplacés par boules et bouteilles).</a:t>
            </a:r>
          </a:p>
          <a:p>
            <a:r>
              <a:rPr lang="fr-FR" sz="2400" dirty="0" smtClean="0">
                <a:latin typeface="Calibri" pitchFamily="34" charset="0"/>
                <a:cs typeface="Calibri" pitchFamily="34" charset="0"/>
              </a:rPr>
              <a:t>Les réactions des élèves ont été remarquablement similaires. Nous n’avons plus ni les enregistrements ni les notes. </a:t>
            </a:r>
          </a:p>
          <a:p>
            <a:r>
              <a:rPr lang="fr-FR" sz="2400" dirty="0" smtClean="0">
                <a:latin typeface="Calibri" pitchFamily="34" charset="0"/>
                <a:cs typeface="Calibri" pitchFamily="34" charset="0"/>
              </a:rPr>
              <a:t>Le présent compte rendu est basé sur l’ensemble des fiches didactiques et sur les observations des deux années. </a:t>
            </a:r>
          </a:p>
          <a:p>
            <a:r>
              <a:rPr lang="fr-FR" sz="2400" dirty="0" smtClean="0">
                <a:latin typeface="Calibri" pitchFamily="34" charset="0"/>
                <a:cs typeface="Calibri" pitchFamily="34" charset="0"/>
              </a:rPr>
              <a:t>Il est nécessaire d’avertir le lecteur sur les intentions de l’expérience et sur l’usage de son vocabulaire.   </a:t>
            </a:r>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48BF64D8-7ED7-4B16-A47E-83A7AD7E0083}" type="slidenum">
              <a:rPr lang="fr-FR" smtClean="0"/>
              <a:pPr>
                <a:defRPr/>
              </a:pPr>
              <a:t>6</a:t>
            </a:fld>
            <a:endParaRPr lang="fr-F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3600" dirty="0" smtClean="0"/>
              <a:t>5.b. Le risque d’erreur quantifié</a:t>
            </a:r>
            <a:endParaRPr lang="fr-FR" sz="3600" dirty="0"/>
          </a:p>
        </p:txBody>
      </p:sp>
      <p:sp>
        <p:nvSpPr>
          <p:cNvPr id="3" name="Espace réservé du contenu 2"/>
          <p:cNvSpPr>
            <a:spLocks noGrp="1"/>
          </p:cNvSpPr>
          <p:nvPr>
            <p:ph idx="1"/>
          </p:nvPr>
        </p:nvSpPr>
        <p:spPr>
          <a:xfrm>
            <a:off x="457200" y="1268760"/>
            <a:ext cx="8229600" cy="4853136"/>
          </a:xfrm>
        </p:spPr>
        <p:txBody>
          <a:bodyPr/>
          <a:lstStyle/>
          <a:p>
            <a:r>
              <a:rPr lang="fr-FR" sz="2400" dirty="0" smtClean="0">
                <a:solidFill>
                  <a:schemeClr val="tx2"/>
                </a:solidFill>
              </a:rPr>
              <a:t>Ils en déduisent </a:t>
            </a:r>
            <a:r>
              <a:rPr lang="fr-FR" sz="2400" dirty="0" smtClean="0"/>
              <a:t>qu’avec 100 tirages et l’intervalle [0,70, 0,79] on se trompe 20 fois sur cent : 20%    </a:t>
            </a:r>
          </a:p>
          <a:p>
            <a:r>
              <a:rPr lang="fr-FR" sz="2400" dirty="0" smtClean="0">
                <a:solidFill>
                  <a:schemeClr val="tx2"/>
                </a:solidFill>
              </a:rPr>
              <a:t>80% est le rapport qui mesure la confiance qu’ils peuvent accorder à l’intervalle de décision</a:t>
            </a:r>
            <a:endParaRPr lang="fr-FR" sz="2400" dirty="0" smtClean="0"/>
          </a:p>
          <a:p>
            <a:pPr>
              <a:lnSpc>
                <a:spcPct val="80000"/>
              </a:lnSpc>
            </a:pPr>
            <a:r>
              <a:rPr lang="fr-FR" sz="2400" dirty="0" smtClean="0"/>
              <a:t>Par contre, la relation entre la largeur de l’intervalle, le nombre de tirages et la proportion des suites qui sortent n’est pas établie ni sans doute clairement formulable par ces élèves dans toutes ses formes.</a:t>
            </a:r>
          </a:p>
          <a:p>
            <a:pPr>
              <a:lnSpc>
                <a:spcPct val="80000"/>
              </a:lnSpc>
            </a:pPr>
            <a:r>
              <a:rPr lang="fr-FR" sz="2400" dirty="0" smtClean="0"/>
              <a:t>Elle pourrait sans doute l’être dès le niveau de la 5</a:t>
            </a:r>
            <a:r>
              <a:rPr lang="fr-FR" sz="2400" baseline="30000" dirty="0" smtClean="0"/>
              <a:t>ième </a:t>
            </a:r>
            <a:r>
              <a:rPr lang="fr-FR" sz="2400" dirty="0" smtClean="0"/>
              <a:t> car Elle est « connue » ou pressentie, utilisable pour des décisions adéquates, et plus ou moins formulée, par parties … </a:t>
            </a:r>
          </a:p>
          <a:p>
            <a:pPr>
              <a:lnSpc>
                <a:spcPct val="80000"/>
              </a:lnSpc>
            </a:pPr>
            <a:r>
              <a:rPr lang="fr-FR" sz="2400" dirty="0" smtClean="0"/>
              <a:t>Elle est ici suffisante pour tirer des avis assez convenables et partagés (connaissance implicite)</a:t>
            </a:r>
          </a:p>
          <a:p>
            <a:pPr>
              <a:buNone/>
            </a:pPr>
            <a:endParaRPr lang="fr-FR" dirty="0"/>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60</a:t>
            </a:fld>
            <a:endParaRPr lang="fr-FR"/>
          </a:p>
        </p:txBody>
      </p:sp>
      <p:sp>
        <p:nvSpPr>
          <p:cNvPr id="4" name="ZoneTexte 3"/>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Pour rassurer les expérimentateurs</a:t>
            </a:r>
            <a:endParaRPr lang="fr-FR" sz="3600" dirty="0"/>
          </a:p>
        </p:txBody>
      </p:sp>
      <p:sp>
        <p:nvSpPr>
          <p:cNvPr id="3" name="Espace réservé du contenu 2"/>
          <p:cNvSpPr>
            <a:spLocks noGrp="1"/>
          </p:cNvSpPr>
          <p:nvPr>
            <p:ph idx="1"/>
          </p:nvPr>
        </p:nvSpPr>
        <p:spPr/>
        <p:txBody>
          <a:bodyPr/>
          <a:lstStyle/>
          <a:p>
            <a:r>
              <a:rPr lang="fr-FR" sz="2400" dirty="0" smtClean="0"/>
              <a:t>Les enseignants n’ont pas besoin de connaître la théorie des tests statistiques pour l’enseigner, ils ont besoin de connaître ses conclusions pour la conduire </a:t>
            </a:r>
          </a:p>
          <a:p>
            <a:r>
              <a:rPr lang="fr-FR" sz="2400" dirty="0" smtClean="0"/>
              <a:t>Pour rassurer les expérimentateurs, voici ci-après, établies par P. L. </a:t>
            </a:r>
            <a:r>
              <a:rPr lang="fr-FR" sz="2400" dirty="0" err="1" smtClean="0"/>
              <a:t>Hennequin</a:t>
            </a:r>
            <a:r>
              <a:rPr lang="fr-FR" sz="2400" dirty="0" smtClean="0"/>
              <a:t>, les zones de décisions au seuil de 5% en fonction du nombre d’observations de noires et de blanches. </a:t>
            </a:r>
          </a:p>
          <a:p>
            <a:r>
              <a:rPr lang="fr-FR" sz="2400" dirty="0" smtClean="0"/>
              <a:t>Par exemple on voit qu’une suite qui présente 15 n et 53 b, entre de justesse dans la zone de décision de « 1 noire » et permet de conclure au seuil de 1%, alors que 15 n et 52 b ne le permettent pas.     </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61</a:t>
            </a:fld>
            <a:endParaRPr lang="fr-FR"/>
          </a:p>
        </p:txBody>
      </p:sp>
      <p:sp>
        <p:nvSpPr>
          <p:cNvPr id="4" name="ZoneTexte 3"/>
          <p:cNvSpPr txBox="1">
            <a:spLocks noChangeArrowheads="1"/>
          </p:cNvSpPr>
          <p:nvPr/>
        </p:nvSpPr>
        <p:spPr bwMode="auto">
          <a:xfrm>
            <a:off x="107504" y="44624"/>
            <a:ext cx="3960813" cy="369887"/>
          </a:xfrm>
          <a:prstGeom prst="rect">
            <a:avLst/>
          </a:prstGeom>
          <a:solidFill>
            <a:srgbClr val="FFFF00"/>
          </a:solidFill>
          <a:ln w="9525">
            <a:noFill/>
            <a:miter lim="800000"/>
            <a:headEnd/>
            <a:tailEnd/>
          </a:ln>
        </p:spPr>
        <p:txBody>
          <a:bodyPr>
            <a:spAutoFit/>
          </a:bodyPr>
          <a:lstStyle/>
          <a:p>
            <a:r>
              <a:rPr lang="fr-FR" dirty="0"/>
              <a:t>Commentaires de didactique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38163" y="502121"/>
          <a:ext cx="7921625" cy="5591175"/>
        </p:xfrm>
        <a:graphic>
          <a:graphicData uri="http://schemas.openxmlformats.org/presentationml/2006/ole">
            <p:oleObj spid="_x0000_s84994" name="Image FotoTouch Color" r:id="rId3" imgW="44516539" imgH="31408309" progId="">
              <p:embed/>
            </p:oleObj>
          </a:graphicData>
        </a:graphic>
      </p:graphicFrame>
      <p:sp>
        <p:nvSpPr>
          <p:cNvPr id="2051" name="Text Box 3"/>
          <p:cNvSpPr txBox="1">
            <a:spLocks noChangeArrowheads="1"/>
          </p:cNvSpPr>
          <p:nvPr/>
        </p:nvSpPr>
        <p:spPr bwMode="auto">
          <a:xfrm>
            <a:off x="757238" y="6093296"/>
            <a:ext cx="7847012" cy="366713"/>
          </a:xfrm>
          <a:prstGeom prst="rect">
            <a:avLst/>
          </a:prstGeom>
          <a:noFill/>
          <a:ln w="9525">
            <a:noFill/>
            <a:miter lim="800000"/>
            <a:headEnd/>
            <a:tailEnd/>
          </a:ln>
        </p:spPr>
        <p:txBody>
          <a:bodyPr>
            <a:spAutoFit/>
          </a:bodyPr>
          <a:lstStyle/>
          <a:p>
            <a:pPr>
              <a:spcBef>
                <a:spcPct val="50000"/>
              </a:spcBef>
            </a:pPr>
            <a:r>
              <a:rPr lang="fr-FR" dirty="0"/>
              <a:t>Stratégie séquentielle déterministe : Zones de décision   (PL </a:t>
            </a:r>
            <a:r>
              <a:rPr lang="fr-FR" dirty="0" err="1"/>
              <a:t>Hennequin</a:t>
            </a:r>
            <a:r>
              <a:rPr lang="fr-FR" dirty="0"/>
              <a:t>)</a:t>
            </a:r>
          </a:p>
        </p:txBody>
      </p:sp>
      <p:sp>
        <p:nvSpPr>
          <p:cNvPr id="4" name="ZoneTexte 3"/>
          <p:cNvSpPr txBox="1">
            <a:spLocks noChangeArrowheads="1"/>
          </p:cNvSpPr>
          <p:nvPr/>
        </p:nvSpPr>
        <p:spPr bwMode="auto">
          <a:xfrm>
            <a:off x="35496" y="44624"/>
            <a:ext cx="3960813" cy="369887"/>
          </a:xfrm>
          <a:prstGeom prst="rect">
            <a:avLst/>
          </a:prstGeom>
          <a:solidFill>
            <a:srgbClr val="FFFF00"/>
          </a:solidFill>
          <a:ln w="9525">
            <a:noFill/>
            <a:miter lim="800000"/>
            <a:headEnd/>
            <a:tailEnd/>
          </a:ln>
        </p:spPr>
        <p:txBody>
          <a:bodyPr>
            <a:spAutoFit/>
          </a:bodyPr>
          <a:lstStyle/>
          <a:p>
            <a:r>
              <a:rPr lang="fr-FR" dirty="0"/>
              <a:t>Commentaires de didactique  </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CED973C8-06D9-4E42-8C95-D94300478003}" type="slidenum">
              <a:rPr lang="fr-FR" smtClean="0"/>
              <a:pPr>
                <a:defRPr/>
              </a:pPr>
              <a:t>62</a:t>
            </a:fld>
            <a:endParaRPr lang="fr-F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sz="3600" dirty="0" smtClean="0"/>
              <a:t>5.c. Le prix de la sécurité</a:t>
            </a:r>
            <a:endParaRPr lang="fr-FR" sz="3600" dirty="0"/>
          </a:p>
        </p:txBody>
      </p:sp>
      <p:sp>
        <p:nvSpPr>
          <p:cNvPr id="3" name="Espace réservé du contenu 2"/>
          <p:cNvSpPr>
            <a:spLocks noGrp="1"/>
          </p:cNvSpPr>
          <p:nvPr>
            <p:ph idx="1"/>
          </p:nvPr>
        </p:nvSpPr>
        <p:spPr>
          <a:xfrm>
            <a:off x="323528" y="1196752"/>
            <a:ext cx="8568952" cy="4968552"/>
          </a:xfrm>
        </p:spPr>
        <p:txBody>
          <a:bodyPr>
            <a:normAutofit/>
          </a:bodyPr>
          <a:lstStyle/>
          <a:p>
            <a:r>
              <a:rPr lang="fr-FR" sz="2400" dirty="0" smtClean="0"/>
              <a:t>Les élèves se défient au jeu « quelle bouteille a produit une suite de tant de n et de tant de b ». À chaque coup le professeur écrit un résultat : on a tiré 837 noires et 163 blanches dans une bouteille qui contient 8 billes.</a:t>
            </a:r>
          </a:p>
          <a:p>
            <a:r>
              <a:rPr lang="fr-FR" sz="2400" dirty="0" smtClean="0"/>
              <a:t>un point revient aux équipes qui choisissent la bonne valeur.</a:t>
            </a:r>
          </a:p>
          <a:p>
            <a:r>
              <a:rPr lang="fr-FR" sz="2400" dirty="0" smtClean="0"/>
              <a:t>Ils peuvent demander le résultat de tant de tirages de cette même bouteille. Ex. 1000 tirages, quel résultat ? 837 noires </a:t>
            </a:r>
          </a:p>
          <a:p>
            <a:r>
              <a:rPr lang="fr-FR" sz="2400" dirty="0" smtClean="0"/>
              <a:t>Tant que les séries sont gratuites ils demandent des nombres de tirages énormes et le jeu n’a plus d’intérêt.</a:t>
            </a:r>
          </a:p>
          <a:p>
            <a:r>
              <a:rPr lang="fr-FR" sz="2400" dirty="0" smtClean="0"/>
              <a:t>Mais si les suites d’observations devenaient payantes, que se passerait-il ? </a:t>
            </a:r>
          </a:p>
        </p:txBody>
      </p:sp>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48BF64D8-7ED7-4B16-A47E-83A7AD7E0083}" type="slidenum">
              <a:rPr lang="fr-FR" smtClean="0"/>
              <a:pPr>
                <a:defRPr/>
              </a:pPr>
              <a:t>63</a:t>
            </a:fld>
            <a:endParaRPr lang="fr-FR"/>
          </a:p>
        </p:txBody>
      </p:sp>
      <p:sp>
        <p:nvSpPr>
          <p:cNvPr id="5" name="ZoneTexte 4"/>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229600" cy="864096"/>
          </a:xfrm>
        </p:spPr>
        <p:txBody>
          <a:bodyPr/>
          <a:lstStyle/>
          <a:p>
            <a:r>
              <a:rPr lang="fr-FR" sz="3600" dirty="0" smtClean="0"/>
              <a:t>5.d. La sécurité à un prix</a:t>
            </a:r>
            <a:endParaRPr lang="fr-FR" sz="3600" dirty="0"/>
          </a:p>
        </p:txBody>
      </p:sp>
      <p:sp>
        <p:nvSpPr>
          <p:cNvPr id="3" name="Espace réservé du contenu 2"/>
          <p:cNvSpPr>
            <a:spLocks noGrp="1"/>
          </p:cNvSpPr>
          <p:nvPr>
            <p:ph idx="1"/>
          </p:nvPr>
        </p:nvSpPr>
        <p:spPr>
          <a:xfrm>
            <a:off x="457200" y="1412776"/>
            <a:ext cx="8229600" cy="4824536"/>
          </a:xfrm>
        </p:spPr>
        <p:txBody>
          <a:bodyPr/>
          <a:lstStyle/>
          <a:p>
            <a:r>
              <a:rPr lang="fr-FR" sz="2400" dirty="0" smtClean="0"/>
              <a:t>Les élèves n’ont pas joué réellement mais les règles leur ont été exposées et ils ont pu en discuter </a:t>
            </a:r>
          </a:p>
          <a:p>
            <a:r>
              <a:rPr lang="fr-FR" sz="2400" dirty="0" smtClean="0"/>
              <a:t>A chaque partie le professeur dirait le nombre total de billes contenues dans la bouteille. </a:t>
            </a:r>
          </a:p>
          <a:p>
            <a:r>
              <a:rPr lang="fr-FR" sz="2400" dirty="0" smtClean="0"/>
              <a:t>Les élèves demanderaient le résultat d’un certain nombre d’observations et ils en tireraient les conséquences à leur gré – mais ce service est payant -. </a:t>
            </a:r>
          </a:p>
          <a:p>
            <a:r>
              <a:rPr lang="fr-FR" sz="2400" dirty="0" smtClean="0"/>
              <a:t>Chaque équipe recevrait à l’avance des bons d’achats pour un certain nombre de tirages qu’elle utiliserait comme elle veut </a:t>
            </a:r>
          </a:p>
          <a:p>
            <a:r>
              <a:rPr lang="fr-FR" sz="2400" dirty="0" smtClean="0"/>
              <a:t>L’équipe qui aurait gagné le plus de parties avec son pécule aurait gagné. </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64</a:t>
            </a:fld>
            <a:endParaRPr lang="fr-FR"/>
          </a:p>
        </p:txBody>
      </p:sp>
      <p:sp>
        <p:nvSpPr>
          <p:cNvPr id="4" name="ZoneTexte 3"/>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13792"/>
            <a:ext cx="8229600" cy="1143000"/>
          </a:xfrm>
        </p:spPr>
        <p:txBody>
          <a:bodyPr>
            <a:normAutofit fontScale="90000"/>
          </a:bodyPr>
          <a:lstStyle/>
          <a:p>
            <a:r>
              <a:rPr lang="fr-FR" sz="3600" dirty="0" smtClean="0"/>
              <a:t>Passion de Connaître vs passion de Gagner ? </a:t>
            </a:r>
            <a:endParaRPr lang="fr-FR" sz="3600" dirty="0"/>
          </a:p>
        </p:txBody>
      </p:sp>
      <p:sp>
        <p:nvSpPr>
          <p:cNvPr id="3" name="Espace réservé du contenu 2"/>
          <p:cNvSpPr>
            <a:spLocks noGrp="1"/>
          </p:cNvSpPr>
          <p:nvPr>
            <p:ph idx="1"/>
          </p:nvPr>
        </p:nvSpPr>
        <p:spPr>
          <a:xfrm>
            <a:off x="457200" y="1772816"/>
            <a:ext cx="8229600" cy="3989039"/>
          </a:xfrm>
        </p:spPr>
        <p:txBody>
          <a:bodyPr>
            <a:normAutofit/>
          </a:bodyPr>
          <a:lstStyle/>
          <a:p>
            <a:r>
              <a:rPr lang="fr-FR" sz="2400" dirty="0" smtClean="0"/>
              <a:t>Ainsi ce jeu a été expliqué aux élèves qui pouvaient ainsi prendre conscience des aspects économiques de la Statistique. Ils y auraient joué volontiers.</a:t>
            </a:r>
          </a:p>
          <a:p>
            <a:r>
              <a:rPr lang="fr-FR" sz="2400" dirty="0" smtClean="0"/>
              <a:t>Mais aucune séance ne lui a été consacrée pour diverses raisons que vous pouvez trouver. </a:t>
            </a:r>
          </a:p>
          <a:p>
            <a:r>
              <a:rPr lang="fr-FR" sz="2400" dirty="0" smtClean="0"/>
              <a:t>Ici apparaissait les limites de notre décision de minimiser et de retarder l’intervention de la notion de hasard. </a:t>
            </a:r>
          </a:p>
          <a:p>
            <a:r>
              <a:rPr lang="fr-FR" sz="2400" dirty="0" smtClean="0"/>
              <a:t>Il est temps d’examiner les situations aléatoires et la mesure des évènements qui font l’objet de la dernière partie de notre expérience </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65</a:t>
            </a:fld>
            <a:endParaRPr lang="fr-FR"/>
          </a:p>
        </p:txBody>
      </p:sp>
      <p:sp>
        <p:nvSpPr>
          <p:cNvPr id="4" name="ZoneTexte 3"/>
          <p:cNvSpPr txBox="1">
            <a:spLocks noChangeArrowheads="1"/>
          </p:cNvSpPr>
          <p:nvPr/>
        </p:nvSpPr>
        <p:spPr bwMode="auto">
          <a:xfrm>
            <a:off x="107504" y="44624"/>
            <a:ext cx="3960813" cy="369887"/>
          </a:xfrm>
          <a:prstGeom prst="rect">
            <a:avLst/>
          </a:prstGeom>
          <a:solidFill>
            <a:srgbClr val="FFFF00"/>
          </a:solidFill>
          <a:ln w="9525">
            <a:noFill/>
            <a:miter lim="800000"/>
            <a:headEnd/>
            <a:tailEnd/>
          </a:ln>
        </p:spPr>
        <p:txBody>
          <a:bodyPr>
            <a:spAutoFit/>
          </a:bodyPr>
          <a:lstStyle/>
          <a:p>
            <a:r>
              <a:rPr lang="fr-FR" dirty="0"/>
              <a:t>Commentaires de didactique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418654"/>
            <a:ext cx="8229600" cy="706090"/>
          </a:xfrm>
        </p:spPr>
        <p:txBody>
          <a:bodyPr/>
          <a:lstStyle/>
          <a:p>
            <a:pPr eaLnBrk="1" hangingPunct="1"/>
            <a:r>
              <a:rPr lang="fr-FR" sz="3600" dirty="0" smtClean="0"/>
              <a:t>Exercices      </a:t>
            </a:r>
            <a:r>
              <a:rPr lang="fr-FR" sz="2400" dirty="0" smtClean="0"/>
              <a:t>(Séance 22)</a:t>
            </a:r>
          </a:p>
        </p:txBody>
      </p:sp>
      <p:sp>
        <p:nvSpPr>
          <p:cNvPr id="6" name="Espace réservé du contenu 5"/>
          <p:cNvSpPr>
            <a:spLocks noGrp="1"/>
          </p:cNvSpPr>
          <p:nvPr>
            <p:ph idx="1"/>
          </p:nvPr>
        </p:nvSpPr>
        <p:spPr>
          <a:xfrm>
            <a:off x="395536" y="1124744"/>
            <a:ext cx="8229600" cy="5112568"/>
          </a:xfrm>
        </p:spPr>
        <p:txBody>
          <a:bodyPr/>
          <a:lstStyle/>
          <a:p>
            <a:pPr marL="609600" indent="-609600">
              <a:buFontTx/>
              <a:buNone/>
            </a:pPr>
            <a:r>
              <a:rPr lang="fr-FR" sz="2000" dirty="0" smtClean="0"/>
              <a:t>1) Sur 100 observations, on a trouvé une fréquence de 0,91 « blancs »  Combien de fois a-t-on observé 1 blanc ?</a:t>
            </a:r>
          </a:p>
          <a:p>
            <a:pPr marL="609600" indent="-609600">
              <a:buFontTx/>
              <a:buNone/>
            </a:pPr>
            <a:r>
              <a:rPr lang="fr-FR" sz="2000" dirty="0" smtClean="0"/>
              <a:t>2) Dans une bouteille, on met 10 billes B ou N : </a:t>
            </a:r>
          </a:p>
          <a:p>
            <a:pPr marL="609600" indent="-609600">
              <a:buFontTx/>
              <a:buNone/>
            </a:pPr>
            <a:r>
              <a:rPr lang="fr-FR" sz="2000" dirty="0" smtClean="0"/>
              <a:t>	Pour chaque composition du sac de quelles valeurs les </a:t>
            </a:r>
            <a:r>
              <a:rPr lang="fr-FR" sz="2000" u="sng" dirty="0" smtClean="0"/>
              <a:t>fréquences</a:t>
            </a:r>
            <a:r>
              <a:rPr lang="fr-FR" sz="2000" dirty="0" smtClean="0"/>
              <a:t> d’observation de blancs se rapprocheront – elles ?</a:t>
            </a:r>
          </a:p>
          <a:p>
            <a:pPr marL="609600" indent="-609600">
              <a:buFontTx/>
              <a:buNone/>
            </a:pPr>
            <a:r>
              <a:rPr lang="fr-FR" sz="2000" dirty="0" smtClean="0"/>
              <a:t>	Quels sont les intervalles de décision ?</a:t>
            </a:r>
          </a:p>
          <a:p>
            <a:pPr marL="609600" indent="-609600">
              <a:buFontTx/>
              <a:buNone/>
            </a:pPr>
            <a:r>
              <a:rPr lang="fr-FR" sz="2000" dirty="0" smtClean="0"/>
              <a:t>3) Il y a 4 billes B ou N dans une bouteille, au bout de 10 observations, on trouve une fréquence de 0,30 blancs  Combien  diriez-vous qu’il y a de billes blanches dans cette bouteille ?</a:t>
            </a:r>
          </a:p>
          <a:p>
            <a:pPr marL="609600" indent="-609600">
              <a:buFontTx/>
              <a:buNone/>
            </a:pPr>
            <a:r>
              <a:rPr lang="fr-FR" sz="2000" dirty="0" smtClean="0"/>
              <a:t>4) Dans une autre bouteille avec 4 billes on trouve 0,30 au bout de 100 observations. Combien diriez vous qu’il y a de jetons blancs dans cette bouteille ? Quelle différence avec la réponse à la question 3</a:t>
            </a:r>
          </a:p>
          <a:p>
            <a:pPr marL="609600" indent="-609600">
              <a:buFontTx/>
              <a:buNone/>
            </a:pPr>
            <a:r>
              <a:rPr lang="fr-FR" sz="2000" dirty="0" smtClean="0"/>
              <a:t>5) Une  bouteille avec 5 billes, </a:t>
            </a:r>
            <a:r>
              <a:rPr lang="fr-FR" sz="2000" i="1" dirty="0" smtClean="0"/>
              <a:t>d’après vos expériences</a:t>
            </a:r>
            <a:r>
              <a:rPr lang="fr-FR" sz="2000" dirty="0" smtClean="0"/>
              <a:t> , combien d’observations feriez vous pour avoir plus de 9 réponses justes sur 10 ? </a:t>
            </a:r>
          </a:p>
        </p:txBody>
      </p:sp>
      <p:sp>
        <p:nvSpPr>
          <p:cNvPr id="7" name="Espace réservé de la date 6"/>
          <p:cNvSpPr>
            <a:spLocks noGrp="1"/>
          </p:cNvSpPr>
          <p:nvPr>
            <p:ph type="dt" sz="half" idx="10"/>
          </p:nvPr>
        </p:nvSpPr>
        <p:spPr/>
        <p:txBody>
          <a:bodyPr/>
          <a:lstStyle/>
          <a:p>
            <a:pPr>
              <a:defRPr/>
            </a:pPr>
            <a:r>
              <a:rPr lang="fr-FR" smtClean="0"/>
              <a:t>Guy Brousseau</a:t>
            </a:r>
            <a:endParaRPr lang="fr-FR"/>
          </a:p>
        </p:txBody>
      </p:sp>
      <p:sp>
        <p:nvSpPr>
          <p:cNvPr id="9" name="Espace réservé du pied de page 8"/>
          <p:cNvSpPr>
            <a:spLocks noGrp="1"/>
          </p:cNvSpPr>
          <p:nvPr>
            <p:ph type="ftr" sz="quarter" idx="11"/>
          </p:nvPr>
        </p:nvSpPr>
        <p:spPr/>
        <p:txBody>
          <a:bodyPr/>
          <a:lstStyle/>
          <a:p>
            <a:pPr>
              <a:defRPr/>
            </a:pPr>
            <a:r>
              <a:rPr lang="fr-FR" smtClean="0"/>
              <a:t>Cours de Didactique des mathématiques 2010-2012 </a:t>
            </a:r>
            <a:endParaRPr lang="fr-FR"/>
          </a:p>
        </p:txBody>
      </p:sp>
      <p:sp>
        <p:nvSpPr>
          <p:cNvPr id="8" name="Espace réservé du numéro de diapositive 7"/>
          <p:cNvSpPr>
            <a:spLocks noGrp="1"/>
          </p:cNvSpPr>
          <p:nvPr>
            <p:ph type="sldNum" sz="quarter" idx="12"/>
          </p:nvPr>
        </p:nvSpPr>
        <p:spPr/>
        <p:txBody>
          <a:bodyPr/>
          <a:lstStyle/>
          <a:p>
            <a:pPr>
              <a:defRPr/>
            </a:pPr>
            <a:fld id="{48BF64D8-7ED7-4B16-A47E-83A7AD7E0083}" type="slidenum">
              <a:rPr lang="fr-FR" smtClean="0"/>
              <a:pPr>
                <a:defRPr/>
              </a:pPr>
              <a:t>66</a:t>
            </a:fld>
            <a:endParaRPr lang="fr-FR"/>
          </a:p>
        </p:txBody>
      </p:sp>
      <p:sp>
        <p:nvSpPr>
          <p:cNvPr id="47108" name="ZoneTexte 3"/>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a:t>Compte rendu d’observation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2817"/>
            <a:ext cx="7772400" cy="1872208"/>
          </a:xfrm>
        </p:spPr>
        <p:txBody>
          <a:bodyPr/>
          <a:lstStyle/>
          <a:p>
            <a:r>
              <a:rPr lang="fr-FR" b="1" dirty="0" smtClean="0"/>
              <a:t>6. Les </a:t>
            </a:r>
            <a:r>
              <a:rPr lang="fr-FR" b="1" dirty="0" smtClean="0"/>
              <a:t>évènements </a:t>
            </a:r>
            <a:r>
              <a:rPr lang="fr-FR" b="1" dirty="0" smtClean="0"/>
              <a:t>et leur probabilité</a:t>
            </a:r>
            <a:endParaRPr lang="fr-FR" dirty="0"/>
          </a:p>
        </p:txBody>
      </p:sp>
      <p:sp>
        <p:nvSpPr>
          <p:cNvPr id="3" name="Sous-titre 2"/>
          <p:cNvSpPr>
            <a:spLocks noGrp="1"/>
          </p:cNvSpPr>
          <p:nvPr>
            <p:ph type="subTitle" idx="1"/>
          </p:nvPr>
        </p:nvSpPr>
        <p:spPr/>
        <p:txBody>
          <a:bodyPr/>
          <a:lstStyle/>
          <a:p>
            <a:r>
              <a:rPr lang="fr-FR" dirty="0" smtClean="0"/>
              <a:t>Séances 26-32 </a:t>
            </a:r>
            <a:endParaRPr lang="fr-FR" dirty="0"/>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F6C6BBE7-DD7D-4CCC-87DA-C48486626EB0}" type="slidenum">
              <a:rPr lang="fr-FR" smtClean="0"/>
              <a:pPr>
                <a:defRPr/>
              </a:pPr>
              <a:t>67</a:t>
            </a:fld>
            <a:endParaRPr lang="fr-F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630238"/>
            <a:ext cx="8229600" cy="1143000"/>
          </a:xfrm>
        </p:spPr>
        <p:txBody>
          <a:bodyPr>
            <a:normAutofit/>
          </a:bodyPr>
          <a:lstStyle/>
          <a:p>
            <a:pPr eaLnBrk="1" hangingPunct="1"/>
            <a:r>
              <a:rPr lang="fr-FR" sz="4000" smtClean="0"/>
              <a:t>Les événements et leurs probabilités</a:t>
            </a:r>
          </a:p>
        </p:txBody>
      </p:sp>
      <p:sp>
        <p:nvSpPr>
          <p:cNvPr id="50179" name="Rectangle 3"/>
          <p:cNvSpPr>
            <a:spLocks noGrp="1" noChangeArrowheads="1"/>
          </p:cNvSpPr>
          <p:nvPr>
            <p:ph type="body" sz="half" idx="1"/>
          </p:nvPr>
        </p:nvSpPr>
        <p:spPr>
          <a:xfrm>
            <a:off x="395536" y="1817688"/>
            <a:ext cx="8136260" cy="1106487"/>
          </a:xfrm>
        </p:spPr>
        <p:txBody>
          <a:bodyPr/>
          <a:lstStyle/>
          <a:p>
            <a:pPr eaLnBrk="1" hangingPunct="1">
              <a:buNone/>
            </a:pPr>
            <a:r>
              <a:rPr lang="fr-FR" sz="2800" dirty="0" smtClean="0"/>
              <a:t>Recherche d'évènements : dans un sac on a placé 6 cartons de couleur, numérotés:   </a:t>
            </a:r>
          </a:p>
        </p:txBody>
      </p:sp>
      <p:graphicFrame>
        <p:nvGraphicFramePr>
          <p:cNvPr id="62544" name="Group 80"/>
          <p:cNvGraphicFramePr>
            <a:graphicFrameLocks noGrp="1"/>
          </p:cNvGraphicFramePr>
          <p:nvPr>
            <p:ph sz="half" idx="2"/>
          </p:nvPr>
        </p:nvGraphicFramePr>
        <p:xfrm>
          <a:off x="611560" y="2852936"/>
          <a:ext cx="7570787" cy="1585639"/>
        </p:xfrm>
        <a:graphic>
          <a:graphicData uri="http://schemas.openxmlformats.org/drawingml/2006/table">
            <a:tbl>
              <a:tblPr/>
              <a:tblGrid>
                <a:gridCol w="1262062"/>
                <a:gridCol w="1262063"/>
                <a:gridCol w="1262062"/>
                <a:gridCol w="1260475"/>
                <a:gridCol w="1262063"/>
                <a:gridCol w="1262062"/>
              </a:tblGrid>
              <a:tr h="55538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fr-FR"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fr-FR"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fr-F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fr-F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fr-F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fr-FR"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02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cs typeface="Times New Roman" pitchFamily="18" charset="0"/>
                        </a:rPr>
                        <a:t>Carton rouge</a:t>
                      </a:r>
                      <a:endParaRPr kumimoji="0" lang="fr-FR"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Carton jaune</a:t>
                      </a:r>
                      <a:endParaRPr kumimoji="0" lang="fr-F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Carton rouge</a:t>
                      </a:r>
                      <a:endParaRPr kumimoji="0" lang="fr-F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cs typeface="Times New Roman" pitchFamily="18" charset="0"/>
                        </a:rPr>
                        <a:t>Carton rouge</a:t>
                      </a:r>
                      <a:endParaRPr kumimoji="0" lang="fr-FR"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Carton jaune</a:t>
                      </a:r>
                      <a:endParaRPr kumimoji="0" lang="fr-F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cs typeface="Times New Roman" pitchFamily="18" charset="0"/>
                        </a:rPr>
                        <a:t>Carton jaune</a:t>
                      </a:r>
                      <a:endParaRPr kumimoji="0" lang="fr-FR"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Espace réservé de la date 6"/>
          <p:cNvSpPr>
            <a:spLocks noGrp="1"/>
          </p:cNvSpPr>
          <p:nvPr>
            <p:ph type="dt" sz="half" idx="10"/>
          </p:nvPr>
        </p:nvSpPr>
        <p:spPr/>
        <p:txBody>
          <a:bodyPr/>
          <a:lstStyle/>
          <a:p>
            <a:pPr>
              <a:defRPr/>
            </a:pPr>
            <a:r>
              <a:rPr lang="fr-FR" smtClean="0"/>
              <a:t>Guy Brousseau</a:t>
            </a:r>
            <a:endParaRPr lang="fr-FR"/>
          </a:p>
        </p:txBody>
      </p:sp>
      <p:sp>
        <p:nvSpPr>
          <p:cNvPr id="9" name="Espace réservé du pied de page 8"/>
          <p:cNvSpPr>
            <a:spLocks noGrp="1"/>
          </p:cNvSpPr>
          <p:nvPr>
            <p:ph type="ftr" sz="quarter" idx="11"/>
          </p:nvPr>
        </p:nvSpPr>
        <p:spPr/>
        <p:txBody>
          <a:bodyPr/>
          <a:lstStyle/>
          <a:p>
            <a:pPr>
              <a:defRPr/>
            </a:pPr>
            <a:r>
              <a:rPr lang="fr-FR" smtClean="0"/>
              <a:t>Cours de Didactique des mathématiques 2010-2012 </a:t>
            </a:r>
            <a:endParaRPr lang="fr-FR"/>
          </a:p>
        </p:txBody>
      </p:sp>
      <p:sp>
        <p:nvSpPr>
          <p:cNvPr id="8" name="Espace réservé du numéro de diapositive 7"/>
          <p:cNvSpPr>
            <a:spLocks noGrp="1"/>
          </p:cNvSpPr>
          <p:nvPr>
            <p:ph type="sldNum" sz="quarter" idx="12"/>
          </p:nvPr>
        </p:nvSpPr>
        <p:spPr/>
        <p:txBody>
          <a:bodyPr/>
          <a:lstStyle/>
          <a:p>
            <a:pPr>
              <a:defRPr/>
            </a:pPr>
            <a:fld id="{79E127E3-EB5E-4913-AEAF-5E91A3180D86}" type="slidenum">
              <a:rPr lang="fr-FR" smtClean="0"/>
              <a:pPr>
                <a:defRPr/>
              </a:pPr>
              <a:t>68</a:t>
            </a:fld>
            <a:endParaRPr lang="fr-FR"/>
          </a:p>
        </p:txBody>
      </p:sp>
      <p:sp>
        <p:nvSpPr>
          <p:cNvPr id="50203" name="ZoneTexte 4"/>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a:t>Compte rendu d’observation</a:t>
            </a:r>
          </a:p>
        </p:txBody>
      </p:sp>
      <p:sp>
        <p:nvSpPr>
          <p:cNvPr id="6" name="ZoneTexte 5"/>
          <p:cNvSpPr txBox="1"/>
          <p:nvPr/>
        </p:nvSpPr>
        <p:spPr>
          <a:xfrm>
            <a:off x="611560" y="4653136"/>
            <a:ext cx="7776864" cy="1569660"/>
          </a:xfrm>
          <a:prstGeom prst="rect">
            <a:avLst/>
          </a:prstGeom>
          <a:noFill/>
        </p:spPr>
        <p:txBody>
          <a:bodyPr wrap="square" rtlCol="0">
            <a:spAutoFit/>
          </a:bodyPr>
          <a:lstStyle/>
          <a:p>
            <a:r>
              <a:rPr lang="fr-FR" sz="2400" dirty="0" smtClean="0"/>
              <a:t>La professeure introduit un nouveau matériel et établit la correspondance avec l’expérience des bouteilles. </a:t>
            </a:r>
          </a:p>
          <a:p>
            <a:r>
              <a:rPr lang="fr-FR" sz="2400" dirty="0" smtClean="0"/>
              <a:t>Mais au lieu de dire « </a:t>
            </a:r>
            <a:r>
              <a:rPr lang="fr-FR" sz="2400" dirty="0" smtClean="0">
                <a:solidFill>
                  <a:srgbClr val="FF0000"/>
                </a:solidFill>
              </a:rPr>
              <a:t>fréquence limite</a:t>
            </a:r>
            <a:r>
              <a:rPr lang="fr-FR" sz="2400" dirty="0" smtClean="0"/>
              <a:t> » elle utilise le mot « </a:t>
            </a:r>
            <a:r>
              <a:rPr lang="fr-FR" sz="2400" dirty="0" smtClean="0">
                <a:solidFill>
                  <a:srgbClr val="FF0000"/>
                </a:solidFill>
              </a:rPr>
              <a:t>probabilité </a:t>
            </a:r>
            <a:r>
              <a:rPr lang="fr-FR" sz="2400" dirty="0" smtClean="0"/>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404664"/>
            <a:ext cx="8229600" cy="710406"/>
          </a:xfrm>
        </p:spPr>
        <p:txBody>
          <a:bodyPr>
            <a:normAutofit fontScale="90000"/>
          </a:bodyPr>
          <a:lstStyle/>
          <a:p>
            <a:pPr eaLnBrk="1" hangingPunct="1"/>
            <a:r>
              <a:rPr lang="fr-FR" dirty="0" smtClean="0"/>
              <a:t>La Séance 26</a:t>
            </a:r>
          </a:p>
        </p:txBody>
      </p:sp>
      <p:sp>
        <p:nvSpPr>
          <p:cNvPr id="51203" name="Rectangle 3"/>
          <p:cNvSpPr>
            <a:spLocks noGrp="1" noChangeArrowheads="1"/>
          </p:cNvSpPr>
          <p:nvPr>
            <p:ph idx="1"/>
          </p:nvPr>
        </p:nvSpPr>
        <p:spPr>
          <a:xfrm>
            <a:off x="457200" y="1124744"/>
            <a:ext cx="8229600" cy="2908920"/>
          </a:xfrm>
        </p:spPr>
        <p:txBody>
          <a:bodyPr/>
          <a:lstStyle/>
          <a:p>
            <a:pPr eaLnBrk="1" hangingPunct="1"/>
            <a:r>
              <a:rPr lang="fr-FR" sz="2400" dirty="0" smtClean="0"/>
              <a:t>E1 </a:t>
            </a:r>
            <a:r>
              <a:rPr lang="fr-FR" sz="2400" i="1" dirty="0" smtClean="0"/>
              <a:t>« Les cartons, c'est comme les billes »</a:t>
            </a:r>
            <a:r>
              <a:rPr lang="fr-FR" sz="2400" dirty="0" smtClean="0"/>
              <a:t> </a:t>
            </a:r>
          </a:p>
          <a:p>
            <a:pPr eaLnBrk="1" hangingPunct="1"/>
            <a:r>
              <a:rPr lang="fr-FR" sz="2400" dirty="0" smtClean="0"/>
              <a:t>E2 </a:t>
            </a:r>
            <a:r>
              <a:rPr lang="fr-FR" sz="2400" i="1" dirty="0" smtClean="0"/>
              <a:t>« Oui ! C'est comme s'il y avait 6 billes dans le sac »</a:t>
            </a:r>
            <a:r>
              <a:rPr lang="fr-FR" sz="2400" dirty="0" smtClean="0"/>
              <a:t> </a:t>
            </a:r>
          </a:p>
          <a:p>
            <a:pPr eaLnBrk="1" hangingPunct="1"/>
            <a:r>
              <a:rPr lang="fr-FR" sz="2400" dirty="0" smtClean="0"/>
              <a:t>E3  </a:t>
            </a:r>
            <a:r>
              <a:rPr lang="fr-FR" sz="2400" i="1" dirty="0" smtClean="0"/>
              <a:t>« C'est la même chose que les billes blanches et les billes noires ».</a:t>
            </a:r>
          </a:p>
          <a:p>
            <a:pPr eaLnBrk="1" hangingPunct="1"/>
            <a:r>
              <a:rPr lang="fr-FR" sz="2400" i="1" dirty="0" smtClean="0"/>
              <a:t>M « quelle est la </a:t>
            </a:r>
            <a:r>
              <a:rPr lang="fr-FR" sz="2400" i="1" dirty="0" smtClean="0">
                <a:solidFill>
                  <a:srgbClr val="FF0000"/>
                </a:solidFill>
              </a:rPr>
              <a:t>probabilité </a:t>
            </a:r>
            <a:r>
              <a:rPr lang="fr-FR" sz="2400" i="1" dirty="0" smtClean="0"/>
              <a:t>de tirer un jaune ? » ou plus tôt quelle serait sa fréquence pour un grand nombre d’observations…? </a:t>
            </a:r>
          </a:p>
        </p:txBody>
      </p:sp>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48BF64D8-7ED7-4B16-A47E-83A7AD7E0083}" type="slidenum">
              <a:rPr lang="fr-FR" smtClean="0"/>
              <a:pPr>
                <a:defRPr/>
              </a:pPr>
              <a:t>69</a:t>
            </a:fld>
            <a:endParaRPr lang="fr-FR"/>
          </a:p>
        </p:txBody>
      </p:sp>
      <p:sp>
        <p:nvSpPr>
          <p:cNvPr id="51204" name="ZoneTexte 3"/>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
        <p:nvSpPr>
          <p:cNvPr id="5" name="ZoneTexte 4"/>
          <p:cNvSpPr txBox="1"/>
          <p:nvPr/>
        </p:nvSpPr>
        <p:spPr>
          <a:xfrm>
            <a:off x="683568" y="4005064"/>
            <a:ext cx="7416824" cy="2123658"/>
          </a:xfrm>
          <a:prstGeom prst="rect">
            <a:avLst/>
          </a:prstGeom>
          <a:noFill/>
          <a:ln>
            <a:solidFill>
              <a:srgbClr val="FF0000"/>
            </a:solidFill>
          </a:ln>
        </p:spPr>
        <p:txBody>
          <a:bodyPr wrap="square" rtlCol="0">
            <a:spAutoFit/>
          </a:bodyPr>
          <a:lstStyle/>
          <a:p>
            <a:r>
              <a:rPr lang="fr-FR" sz="2200" dirty="0" smtClean="0"/>
              <a:t>Elle explique la substitution : un évènement est dit plus "</a:t>
            </a:r>
            <a:r>
              <a:rPr lang="fr-FR" sz="2200" i="1" dirty="0" smtClean="0"/>
              <a:t>probable</a:t>
            </a:r>
            <a:r>
              <a:rPr lang="fr-FR" sz="2200" dirty="0" smtClean="0"/>
              <a:t>" qu’un autre lorsqu’on prévoit qu’on va le rencontrer plus souvent.  </a:t>
            </a:r>
          </a:p>
          <a:p>
            <a:r>
              <a:rPr lang="fr-FR" sz="2200" dirty="0" smtClean="0"/>
              <a:t>Si on l’a observé (</a:t>
            </a:r>
            <a:r>
              <a:rPr lang="fr-FR" sz="2200" i="1" dirty="0" smtClean="0"/>
              <a:t>fréquemment</a:t>
            </a:r>
            <a:r>
              <a:rPr lang="fr-FR" sz="2200" dirty="0" smtClean="0"/>
              <a:t>) avec une grande </a:t>
            </a:r>
            <a:r>
              <a:rPr lang="fr-FR" sz="2200" i="1" dirty="0" smtClean="0">
                <a:solidFill>
                  <a:srgbClr val="FF0000"/>
                </a:solidFill>
              </a:rPr>
              <a:t>fréquence</a:t>
            </a:r>
            <a:r>
              <a:rPr lang="fr-FR" sz="2200" dirty="0" smtClean="0"/>
              <a:t>, on pense qu’il a une grande </a:t>
            </a:r>
            <a:r>
              <a:rPr lang="fr-FR" sz="2200" i="1" dirty="0" smtClean="0">
                <a:solidFill>
                  <a:srgbClr val="FF0000"/>
                </a:solidFill>
              </a:rPr>
              <a:t>probabilité</a:t>
            </a:r>
            <a:r>
              <a:rPr lang="fr-FR" sz="2200" dirty="0" smtClean="0"/>
              <a:t> de se produire à nouveau dans les mêmes circonstances…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188640"/>
            <a:ext cx="8229600" cy="792088"/>
          </a:xfrm>
        </p:spPr>
        <p:txBody>
          <a:bodyPr/>
          <a:lstStyle/>
          <a:p>
            <a:r>
              <a:rPr lang="fr-FR" sz="3600" dirty="0" smtClean="0"/>
              <a:t>Les intentions des expériences</a:t>
            </a:r>
            <a:endParaRPr lang="fr-FR" sz="3600" dirty="0"/>
          </a:p>
        </p:txBody>
      </p:sp>
      <p:sp>
        <p:nvSpPr>
          <p:cNvPr id="3" name="Espace réservé du contenu 2"/>
          <p:cNvSpPr>
            <a:spLocks noGrp="1"/>
          </p:cNvSpPr>
          <p:nvPr>
            <p:ph idx="1"/>
          </p:nvPr>
        </p:nvSpPr>
        <p:spPr>
          <a:xfrm>
            <a:off x="467544" y="908720"/>
            <a:ext cx="8208912" cy="5616624"/>
          </a:xfrm>
        </p:spPr>
        <p:txBody>
          <a:bodyPr/>
          <a:lstStyle/>
          <a:p>
            <a:r>
              <a:rPr lang="fr-FR" sz="2400" dirty="0" smtClean="0">
                <a:latin typeface="Calibri" pitchFamily="34" charset="0"/>
                <a:cs typeface="Calibri" pitchFamily="34" charset="0"/>
              </a:rPr>
              <a:t>Faire construire par les enfants la notion de « probabilité » comme valeur de la fréquence limite, </a:t>
            </a:r>
          </a:p>
          <a:p>
            <a:r>
              <a:rPr lang="fr-FR" sz="2400" dirty="0" smtClean="0">
                <a:latin typeface="Calibri" pitchFamily="34" charset="0"/>
                <a:cs typeface="Calibri" pitchFamily="34" charset="0"/>
              </a:rPr>
              <a:t>et ainsi éviter toute référence au « hasard » </a:t>
            </a:r>
          </a:p>
          <a:p>
            <a:r>
              <a:rPr lang="fr-FR" sz="2400" dirty="0" smtClean="0">
                <a:latin typeface="Calibri" pitchFamily="34" charset="0"/>
                <a:cs typeface="Calibri" pitchFamily="34" charset="0"/>
                <a:sym typeface="Wingdings" pitchFamily="2" charset="2"/>
              </a:rPr>
              <a:t>Donc, </a:t>
            </a:r>
            <a:r>
              <a:rPr lang="fr-FR" sz="2400" dirty="0" smtClean="0">
                <a:latin typeface="Calibri" pitchFamily="34" charset="0"/>
                <a:cs typeface="Calibri" pitchFamily="34" charset="0"/>
              </a:rPr>
              <a:t>provoquer une véritable expérience dramatique </a:t>
            </a:r>
          </a:p>
          <a:p>
            <a:r>
              <a:rPr lang="fr-FR" sz="2400" dirty="0" smtClean="0">
                <a:latin typeface="Calibri" pitchFamily="34" charset="0"/>
                <a:cs typeface="Calibri" pitchFamily="34" charset="0"/>
              </a:rPr>
              <a:t>introduire les tirages en tant qu’observations successives </a:t>
            </a:r>
          </a:p>
          <a:p>
            <a:r>
              <a:rPr lang="fr-FR" sz="2400" dirty="0" smtClean="0">
                <a:latin typeface="Calibri" pitchFamily="34" charset="0"/>
                <a:cs typeface="Calibri" pitchFamily="34" charset="0"/>
              </a:rPr>
              <a:t>Conduisant à réaliser implicitement une sorte de « test d’hypothèse » et à avoir une expérience concrète de la loi des grands nombres</a:t>
            </a:r>
          </a:p>
          <a:p>
            <a:r>
              <a:rPr lang="fr-FR" sz="2400" dirty="0" smtClean="0">
                <a:latin typeface="Calibri" pitchFamily="34" charset="0"/>
                <a:cs typeface="Calibri" pitchFamily="34" charset="0"/>
              </a:rPr>
              <a:t>éviter ainsi les descriptions empiriques « gratuites » et le paradoxe des tirages injustifiés</a:t>
            </a:r>
          </a:p>
        </p:txBody>
      </p:sp>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48BF64D8-7ED7-4B16-A47E-83A7AD7E0083}" type="slidenum">
              <a:rPr lang="fr-FR" smtClean="0"/>
              <a:pPr>
                <a:defRPr/>
              </a:pPr>
              <a:t>7</a:t>
            </a:fld>
            <a:endParaRPr lang="fr-F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457200" y="692697"/>
            <a:ext cx="8229600" cy="4320479"/>
          </a:xfrm>
        </p:spPr>
        <p:txBody>
          <a:bodyPr>
            <a:normAutofit lnSpcReduction="10000"/>
          </a:bodyPr>
          <a:lstStyle/>
          <a:p>
            <a:pPr eaLnBrk="1" hangingPunct="1"/>
            <a:r>
              <a:rPr lang="fr-FR" sz="2400" i="1" dirty="0" smtClean="0"/>
              <a:t>Alors? </a:t>
            </a:r>
          </a:p>
          <a:p>
            <a:pPr eaLnBrk="1" hangingPunct="1"/>
            <a:r>
              <a:rPr lang="fr-FR" sz="2400" dirty="0" smtClean="0"/>
              <a:t>E4 </a:t>
            </a:r>
            <a:r>
              <a:rPr lang="fr-FR" sz="2400" i="1" dirty="0" smtClean="0"/>
              <a:t>"c'est 0,50"</a:t>
            </a:r>
          </a:p>
          <a:p>
            <a:pPr eaLnBrk="1" hangingPunct="1"/>
            <a:r>
              <a:rPr lang="fr-FR" sz="2400" dirty="0" smtClean="0"/>
              <a:t>M</a:t>
            </a:r>
            <a:r>
              <a:rPr lang="fr-FR" sz="2400" i="1" dirty="0" smtClean="0"/>
              <a:t> : « Pourquoi ? » </a:t>
            </a:r>
          </a:p>
          <a:p>
            <a:pPr eaLnBrk="1" hangingPunct="1"/>
            <a:r>
              <a:rPr lang="fr-FR" sz="2400" dirty="0" smtClean="0"/>
              <a:t>E4</a:t>
            </a:r>
            <a:r>
              <a:rPr lang="fr-FR" sz="2400" i="1" dirty="0" smtClean="0"/>
              <a:t> : « parce qu’il y a trois jaunes 3 : 6 = 0,50 »</a:t>
            </a:r>
            <a:r>
              <a:rPr lang="fr-FR" sz="2400" dirty="0" smtClean="0"/>
              <a:t> </a:t>
            </a:r>
          </a:p>
          <a:p>
            <a:pPr eaLnBrk="1" hangingPunct="1"/>
            <a:r>
              <a:rPr lang="fr-FR" sz="2400" dirty="0" smtClean="0"/>
              <a:t>M : </a:t>
            </a:r>
            <a:r>
              <a:rPr lang="fr-FR" sz="2400" i="1" dirty="0" smtClean="0"/>
              <a:t>« Quelle est la </a:t>
            </a:r>
            <a:r>
              <a:rPr lang="fr-FR" sz="2400" i="1" dirty="0" smtClean="0">
                <a:solidFill>
                  <a:srgbClr val="FF0000"/>
                </a:solidFill>
              </a:rPr>
              <a:t>probabilité</a:t>
            </a:r>
            <a:r>
              <a:rPr lang="fr-FR" sz="2400" i="1" dirty="0" smtClean="0"/>
              <a:t> de tirer le carton 1 ?  :</a:t>
            </a:r>
          </a:p>
          <a:p>
            <a:pPr eaLnBrk="1" hangingPunct="1"/>
            <a:r>
              <a:rPr lang="fr-FR" sz="2400" i="1" dirty="0" smtClean="0"/>
              <a:t>1 :6 = 0,16 »</a:t>
            </a:r>
          </a:p>
          <a:p>
            <a:pPr eaLnBrk="1" hangingPunct="1"/>
            <a:r>
              <a:rPr lang="fr-FR" sz="2400" dirty="0" smtClean="0"/>
              <a:t>M : </a:t>
            </a:r>
            <a:r>
              <a:rPr lang="fr-FR" sz="2400" i="1" dirty="0" smtClean="0"/>
              <a:t>« probabilité de tirer le 3 ? »</a:t>
            </a:r>
          </a:p>
          <a:p>
            <a:pPr eaLnBrk="1" hangingPunct="1"/>
            <a:r>
              <a:rPr lang="fr-FR" sz="2400" i="1" dirty="0" smtClean="0"/>
              <a:t>…??                </a:t>
            </a:r>
            <a:r>
              <a:rPr lang="fr-FR" sz="2400" dirty="0" smtClean="0"/>
              <a:t>Echec presque total</a:t>
            </a:r>
          </a:p>
          <a:p>
            <a:pPr eaLnBrk="1" hangingPunct="1">
              <a:buNone/>
            </a:pPr>
            <a:r>
              <a:rPr lang="fr-FR" sz="2400" dirty="0" smtClean="0"/>
              <a:t>En remplaçant « 1, 2, 3 … » par A, B, C,… la professeure obtient une réponse. </a:t>
            </a:r>
          </a:p>
        </p:txBody>
      </p:sp>
      <p:sp>
        <p:nvSpPr>
          <p:cNvPr id="9" name="Espace réservé de la date 8"/>
          <p:cNvSpPr>
            <a:spLocks noGrp="1"/>
          </p:cNvSpPr>
          <p:nvPr>
            <p:ph type="dt" sz="half" idx="10"/>
          </p:nvPr>
        </p:nvSpPr>
        <p:spPr/>
        <p:txBody>
          <a:bodyPr/>
          <a:lstStyle/>
          <a:p>
            <a:pPr>
              <a:defRPr/>
            </a:pPr>
            <a:r>
              <a:rPr lang="fr-FR" smtClean="0"/>
              <a:t>Guy Brousseau</a:t>
            </a:r>
            <a:endParaRPr lang="fr-FR"/>
          </a:p>
        </p:txBody>
      </p:sp>
      <p:sp>
        <p:nvSpPr>
          <p:cNvPr id="11" name="Espace réservé du pied de page 10"/>
          <p:cNvSpPr>
            <a:spLocks noGrp="1"/>
          </p:cNvSpPr>
          <p:nvPr>
            <p:ph type="ftr" sz="quarter" idx="11"/>
          </p:nvPr>
        </p:nvSpPr>
        <p:spPr/>
        <p:txBody>
          <a:bodyPr/>
          <a:lstStyle/>
          <a:p>
            <a:pPr>
              <a:defRPr/>
            </a:pPr>
            <a:r>
              <a:rPr lang="fr-FR" smtClean="0"/>
              <a:t>Cours de Didactique des mathématiques 2010-2012 </a:t>
            </a:r>
            <a:endParaRPr lang="fr-FR"/>
          </a:p>
        </p:txBody>
      </p:sp>
      <p:sp>
        <p:nvSpPr>
          <p:cNvPr id="10" name="Espace réservé du numéro de diapositive 9"/>
          <p:cNvSpPr>
            <a:spLocks noGrp="1"/>
          </p:cNvSpPr>
          <p:nvPr>
            <p:ph type="sldNum" sz="quarter" idx="12"/>
          </p:nvPr>
        </p:nvSpPr>
        <p:spPr/>
        <p:txBody>
          <a:bodyPr/>
          <a:lstStyle/>
          <a:p>
            <a:pPr>
              <a:defRPr/>
            </a:pPr>
            <a:fld id="{48BF64D8-7ED7-4B16-A47E-83A7AD7E0083}" type="slidenum">
              <a:rPr lang="fr-FR" smtClean="0"/>
              <a:pPr>
                <a:defRPr/>
              </a:pPr>
              <a:t>70</a:t>
            </a:fld>
            <a:endParaRPr lang="fr-FR"/>
          </a:p>
        </p:txBody>
      </p:sp>
      <p:sp>
        <p:nvSpPr>
          <p:cNvPr id="52228" name="ZoneTexte 3"/>
          <p:cNvSpPr txBox="1">
            <a:spLocks noChangeArrowheads="1"/>
          </p:cNvSpPr>
          <p:nvPr/>
        </p:nvSpPr>
        <p:spPr bwMode="auto">
          <a:xfrm>
            <a:off x="35496" y="36364"/>
            <a:ext cx="3887788" cy="368300"/>
          </a:xfrm>
          <a:prstGeom prst="rect">
            <a:avLst/>
          </a:prstGeom>
          <a:solidFill>
            <a:srgbClr val="92D050"/>
          </a:solidFill>
          <a:ln w="9525">
            <a:noFill/>
            <a:miter lim="800000"/>
            <a:headEnd/>
            <a:tailEnd/>
          </a:ln>
        </p:spPr>
        <p:txBody>
          <a:bodyPr>
            <a:spAutoFit/>
          </a:bodyPr>
          <a:lstStyle/>
          <a:p>
            <a:r>
              <a:rPr lang="fr-FR"/>
              <a:t>Compte rendu d’observation</a:t>
            </a:r>
          </a:p>
        </p:txBody>
      </p:sp>
      <p:sp>
        <p:nvSpPr>
          <p:cNvPr id="8" name="ZoneTexte 7"/>
          <p:cNvSpPr txBox="1"/>
          <p:nvPr/>
        </p:nvSpPr>
        <p:spPr>
          <a:xfrm>
            <a:off x="395536" y="5229200"/>
            <a:ext cx="8280920" cy="830997"/>
          </a:xfrm>
          <a:prstGeom prst="rect">
            <a:avLst/>
          </a:prstGeom>
          <a:noFill/>
          <a:ln>
            <a:solidFill>
              <a:srgbClr val="FF0000"/>
            </a:solidFill>
          </a:ln>
        </p:spPr>
        <p:txBody>
          <a:bodyPr wrap="square" rtlCol="0">
            <a:spAutoFit/>
          </a:bodyPr>
          <a:lstStyle/>
          <a:p>
            <a:r>
              <a:rPr lang="fr-FR" sz="2400" dirty="0"/>
              <a:t>L</a:t>
            </a:r>
            <a:r>
              <a:rPr lang="fr-FR" sz="2400" dirty="0" smtClean="0"/>
              <a:t>es numéros, au milieu des nombres cardinaux sont la cause du trouble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620688"/>
            <a:ext cx="8229600" cy="782414"/>
          </a:xfrm>
        </p:spPr>
        <p:txBody>
          <a:bodyPr/>
          <a:lstStyle/>
          <a:p>
            <a:pPr eaLnBrk="1" hangingPunct="1"/>
            <a:r>
              <a:rPr lang="fr-FR" sz="3600" dirty="0" smtClean="0"/>
              <a:t>Suite de leçons et d’expériences</a:t>
            </a:r>
          </a:p>
        </p:txBody>
      </p:sp>
      <p:sp>
        <p:nvSpPr>
          <p:cNvPr id="53251" name="Rectangle 3"/>
          <p:cNvSpPr>
            <a:spLocks noGrp="1" noChangeArrowheads="1"/>
          </p:cNvSpPr>
          <p:nvPr>
            <p:ph idx="1"/>
          </p:nvPr>
        </p:nvSpPr>
        <p:spPr>
          <a:xfrm>
            <a:off x="457200" y="1412776"/>
            <a:ext cx="8229600" cy="4997499"/>
          </a:xfrm>
        </p:spPr>
        <p:txBody>
          <a:bodyPr>
            <a:normAutofit/>
          </a:bodyPr>
          <a:lstStyle/>
          <a:p>
            <a:pPr eaLnBrk="1" hangingPunct="1"/>
            <a:r>
              <a:rPr lang="fr-FR" sz="2400" dirty="0" smtClean="0"/>
              <a:t>Après la recherche des évènements élémentaires dans l’expérience des cartons et dans diverses expériences (Séance 26) les élèves contribuaient à …</a:t>
            </a:r>
          </a:p>
          <a:p>
            <a:pPr eaLnBrk="1" hangingPunct="1"/>
            <a:r>
              <a:rPr lang="fr-FR" sz="2400" dirty="0" smtClean="0"/>
              <a:t>L’exploration « classique » de l’ensemble des </a:t>
            </a:r>
            <a:r>
              <a:rPr lang="fr-FR" sz="2400" dirty="0" smtClean="0">
                <a:solidFill>
                  <a:srgbClr val="FF0000"/>
                </a:solidFill>
              </a:rPr>
              <a:t>évènements</a:t>
            </a:r>
            <a:r>
              <a:rPr lang="fr-FR" sz="2400" dirty="0" smtClean="0"/>
              <a:t> (engendrés par les évènements élémentaire) était la réplique d’un exercice répandu à l’époque: l’inventaire des parties d’un ensemble.  </a:t>
            </a:r>
          </a:p>
          <a:p>
            <a:pPr eaLnBrk="1" hangingPunct="1"/>
            <a:r>
              <a:rPr lang="fr-FR" sz="2400" dirty="0" smtClean="0"/>
              <a:t>L’attribution d’une probabilité à ces évènements (S. 27)</a:t>
            </a:r>
          </a:p>
          <a:p>
            <a:pPr eaLnBrk="1" hangingPunct="1"/>
            <a:r>
              <a:rPr lang="fr-FR" sz="2400" dirty="0" smtClean="0"/>
              <a:t>L’établissement de distributions de probabilités (S. 28)</a:t>
            </a:r>
          </a:p>
          <a:p>
            <a:pPr eaLnBrk="1" hangingPunct="1"/>
            <a:r>
              <a:rPr lang="fr-FR" sz="2400" dirty="0" smtClean="0"/>
              <a:t>L’étude d’expériences successives (s 29, 30, 31, 32)</a:t>
            </a:r>
          </a:p>
          <a:p>
            <a:pPr eaLnBrk="1" hangingPunct="1">
              <a:buNone/>
            </a:pPr>
            <a:r>
              <a:rPr lang="fr-FR" sz="2400" dirty="0" smtClean="0"/>
              <a:t>Qui étaient l’occasion d’envisager des sommes et des produits de fréquences limites… pardon de probabilités.   </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71</a:t>
            </a:fld>
            <a:endParaRPr lang="fr-FR"/>
          </a:p>
        </p:txBody>
      </p:sp>
      <p:sp>
        <p:nvSpPr>
          <p:cNvPr id="53252" name="ZoneTexte 3"/>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CED973C8-06D9-4E42-8C95-D94300478003}" type="slidenum">
              <a:rPr lang="fr-FR" smtClean="0"/>
              <a:pPr>
                <a:defRPr/>
              </a:pPr>
              <a:t>72</a:t>
            </a:fld>
            <a:endParaRPr lang="fr-FR"/>
          </a:p>
        </p:txBody>
      </p:sp>
      <p:pic>
        <p:nvPicPr>
          <p:cNvPr id="54274" name="Picture 7" descr="P24B"/>
          <p:cNvPicPr>
            <a:picLocks noGrp="1" noChangeAspect="1" noChangeArrowheads="1"/>
          </p:cNvPicPr>
          <p:nvPr>
            <p:ph idx="4294967295"/>
          </p:nvPr>
        </p:nvPicPr>
        <p:blipFill>
          <a:blip r:embed="rId2" cstate="print"/>
          <a:srcRect/>
          <a:stretch>
            <a:fillRect/>
          </a:stretch>
        </p:blipFill>
        <p:spPr>
          <a:xfrm>
            <a:off x="0" y="476250"/>
            <a:ext cx="9144000" cy="6330950"/>
          </a:xfrm>
          <a:noFill/>
        </p:spPr>
      </p:pic>
      <p:sp>
        <p:nvSpPr>
          <p:cNvPr id="54275" name="ZoneTexte 2"/>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46856" y="476672"/>
            <a:ext cx="8229600" cy="850106"/>
          </a:xfrm>
        </p:spPr>
        <p:txBody>
          <a:bodyPr/>
          <a:lstStyle/>
          <a:p>
            <a:pPr eaLnBrk="1" hangingPunct="1"/>
            <a:r>
              <a:rPr lang="fr-FR" sz="3600" dirty="0" smtClean="0"/>
              <a:t>Séance finale 31</a:t>
            </a:r>
          </a:p>
        </p:txBody>
      </p:sp>
      <p:sp>
        <p:nvSpPr>
          <p:cNvPr id="55299" name="Rectangle 3"/>
          <p:cNvSpPr>
            <a:spLocks noGrp="1" noChangeArrowheads="1"/>
          </p:cNvSpPr>
          <p:nvPr>
            <p:ph idx="1"/>
          </p:nvPr>
        </p:nvSpPr>
        <p:spPr>
          <a:xfrm>
            <a:off x="457200" y="1412776"/>
            <a:ext cx="8229600" cy="4896544"/>
          </a:xfrm>
        </p:spPr>
        <p:txBody>
          <a:bodyPr/>
          <a:lstStyle/>
          <a:p>
            <a:pPr eaLnBrk="1" hangingPunct="1">
              <a:lnSpc>
                <a:spcPct val="90000"/>
              </a:lnSpc>
            </a:pPr>
            <a:r>
              <a:rPr lang="fr-FR" sz="2400" dirty="0" smtClean="0"/>
              <a:t>Cette leçon a eu essentiellement pour objectif de faire appliquer aux enfants ce qu'ils avaient trouvé au cours de l'expérience précédente :</a:t>
            </a:r>
          </a:p>
          <a:p>
            <a:pPr eaLnBrk="1" hangingPunct="1">
              <a:lnSpc>
                <a:spcPct val="90000"/>
              </a:lnSpc>
            </a:pPr>
            <a:r>
              <a:rPr lang="fr-FR" sz="2400" dirty="0" smtClean="0"/>
              <a:t>L’expérience : jeter 2 dés, faire la somme</a:t>
            </a:r>
          </a:p>
          <a:p>
            <a:pPr eaLnBrk="1" hangingPunct="1">
              <a:lnSpc>
                <a:spcPct val="90000"/>
              </a:lnSpc>
            </a:pPr>
            <a:r>
              <a:rPr lang="fr-FR" sz="2400" dirty="0" smtClean="0"/>
              <a:t>- trouver tous les évènements élémentaires qui peuvent se produire</a:t>
            </a:r>
          </a:p>
          <a:p>
            <a:pPr lvl="2" eaLnBrk="1" hangingPunct="1">
              <a:lnSpc>
                <a:spcPct val="90000"/>
              </a:lnSpc>
              <a:buFontTx/>
              <a:buChar char="-"/>
            </a:pPr>
            <a:r>
              <a:rPr lang="fr-FR" dirty="0" smtClean="0"/>
              <a:t>Présenter ces évènements à l'aide d'un tableau ou d’un graphe </a:t>
            </a:r>
          </a:p>
          <a:p>
            <a:pPr lvl="2" eaLnBrk="1" hangingPunct="1">
              <a:lnSpc>
                <a:spcPct val="90000"/>
              </a:lnSpc>
              <a:buFontTx/>
              <a:buChar char="-"/>
            </a:pPr>
            <a:r>
              <a:rPr lang="fr-FR" dirty="0" smtClean="0"/>
              <a:t>Leur attribuer une probabilité  </a:t>
            </a:r>
          </a:p>
          <a:p>
            <a:pPr eaLnBrk="1" hangingPunct="1">
              <a:lnSpc>
                <a:spcPct val="90000"/>
              </a:lnSpc>
            </a:pPr>
            <a:r>
              <a:rPr lang="fr-FR" sz="2400" dirty="0" smtClean="0"/>
              <a:t>Ce retour à un jeu de hasard typique était tout à fait contraire à mon éthique et à mon programme mais il a bien marché (par équipes) et était convaincant pour les interlocuteurs	</a:t>
            </a:r>
            <a:endParaRPr lang="fr-FR" dirty="0" smtClean="0"/>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73</a:t>
            </a:fld>
            <a:endParaRPr lang="fr-FR"/>
          </a:p>
        </p:txBody>
      </p:sp>
      <p:sp>
        <p:nvSpPr>
          <p:cNvPr id="55300" name="ZoneTexte 3"/>
          <p:cNvSpPr txBox="1">
            <a:spLocks noChangeArrowheads="1"/>
          </p:cNvSpPr>
          <p:nvPr/>
        </p:nvSpPr>
        <p:spPr bwMode="auto">
          <a:xfrm>
            <a:off x="35496" y="44624"/>
            <a:ext cx="3887788" cy="368300"/>
          </a:xfrm>
          <a:prstGeom prst="rect">
            <a:avLst/>
          </a:prstGeom>
          <a:solidFill>
            <a:srgbClr val="92D050"/>
          </a:solidFill>
          <a:ln w="9525">
            <a:noFill/>
            <a:miter lim="800000"/>
            <a:headEnd/>
            <a:tailEnd/>
          </a:ln>
        </p:spPr>
        <p:txBody>
          <a:bodyPr>
            <a:spAutoFit/>
          </a:bodyPr>
          <a:lstStyle/>
          <a:p>
            <a:r>
              <a:rPr lang="fr-FR" dirty="0"/>
              <a:t>Compte rendu d’observation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404664"/>
            <a:ext cx="8229600" cy="792088"/>
          </a:xfrm>
        </p:spPr>
        <p:txBody>
          <a:bodyPr>
            <a:normAutofit/>
          </a:bodyPr>
          <a:lstStyle/>
          <a:p>
            <a:pPr eaLnBrk="1" hangingPunct="1"/>
            <a:r>
              <a:rPr lang="fr-FR" sz="3600" dirty="0" smtClean="0"/>
              <a:t>L’évaluation globale trop ambitieuse…</a:t>
            </a:r>
          </a:p>
        </p:txBody>
      </p:sp>
      <p:sp>
        <p:nvSpPr>
          <p:cNvPr id="56323" name="Rectangle 3"/>
          <p:cNvSpPr>
            <a:spLocks noGrp="1" noChangeArrowheads="1"/>
          </p:cNvSpPr>
          <p:nvPr>
            <p:ph idx="1"/>
          </p:nvPr>
        </p:nvSpPr>
        <p:spPr>
          <a:xfrm>
            <a:off x="395536" y="1196752"/>
            <a:ext cx="8229600" cy="5183187"/>
          </a:xfrm>
        </p:spPr>
        <p:txBody>
          <a:bodyPr/>
          <a:lstStyle/>
          <a:p>
            <a:pPr eaLnBrk="1" hangingPunct="1"/>
            <a:r>
              <a:rPr lang="fr-FR" sz="2400" dirty="0" smtClean="0"/>
              <a:t>Les observateurs ont posé quelques questions sur des expériences aléatoires supposées « similaires ». </a:t>
            </a:r>
          </a:p>
          <a:p>
            <a:pPr eaLnBrk="1" hangingPunct="1"/>
            <a:r>
              <a:rPr lang="fr-FR" sz="2400" dirty="0" smtClean="0"/>
              <a:t>Nous avons accepté, croyant que les élèves pourraient, individuellement, les interpréter avec les modèles implicites que nous avions provoqués et étudiés. </a:t>
            </a:r>
          </a:p>
          <a:p>
            <a:pPr eaLnBrk="1" hangingPunct="1"/>
            <a:r>
              <a:rPr lang="fr-FR" sz="2400" dirty="0" smtClean="0"/>
              <a:t>Or, le contexte évoqué différait totalement, ainsi que le vocabulaire et les calculs, de ceux des exemples étudiés… l’identification était impossible   </a:t>
            </a:r>
          </a:p>
          <a:p>
            <a:pPr eaLnBrk="1" hangingPunct="1"/>
            <a:r>
              <a:rPr lang="fr-FR" sz="2400" dirty="0" smtClean="0"/>
              <a:t>Résultat: les réponses de nos élèves ne différaient pas significativement de celles de l’échantillon témoin…</a:t>
            </a:r>
          </a:p>
          <a:p>
            <a:pPr eaLnBrk="1" hangingPunct="1"/>
            <a:r>
              <a:rPr lang="fr-FR" sz="2400" dirty="0" smtClean="0"/>
              <a:t>Nous en avons tiré des hypothèses de recherche:   question d’institutionnalisation, c’est-à-dire d’identification et d’apprentissage des références ?  </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48BF64D8-7ED7-4B16-A47E-83A7AD7E0083}" type="slidenum">
              <a:rPr lang="fr-FR" smtClean="0"/>
              <a:pPr>
                <a:defRPr/>
              </a:pPr>
              <a:t>74</a:t>
            </a:fld>
            <a:endParaRPr lang="fr-FR"/>
          </a:p>
        </p:txBody>
      </p:sp>
      <p:sp>
        <p:nvSpPr>
          <p:cNvPr id="56324" name="ZoneTexte 3"/>
          <p:cNvSpPr txBox="1">
            <a:spLocks noChangeArrowheads="1"/>
          </p:cNvSpPr>
          <p:nvPr/>
        </p:nvSpPr>
        <p:spPr bwMode="auto">
          <a:xfrm>
            <a:off x="107504" y="44624"/>
            <a:ext cx="3887788" cy="368300"/>
          </a:xfrm>
          <a:prstGeom prst="rect">
            <a:avLst/>
          </a:prstGeom>
          <a:solidFill>
            <a:srgbClr val="92D050"/>
          </a:solidFill>
          <a:ln w="9525">
            <a:noFill/>
            <a:miter lim="800000"/>
            <a:headEnd/>
            <a:tailEnd/>
          </a:ln>
        </p:spPr>
        <p:txBody>
          <a:bodyPr>
            <a:spAutoFit/>
          </a:bodyPr>
          <a:lstStyle/>
          <a:p>
            <a:r>
              <a:rPr lang="fr-FR"/>
              <a:t>Compte rendu d’observation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685800" y="1557338"/>
            <a:ext cx="7772400" cy="2043112"/>
          </a:xfrm>
        </p:spPr>
        <p:txBody>
          <a:bodyPr>
            <a:normAutofit fontScale="90000"/>
          </a:bodyPr>
          <a:lstStyle/>
          <a:p>
            <a:pPr eaLnBrk="1" hangingPunct="1"/>
            <a:r>
              <a:rPr lang="fr-FR" sz="5400" dirty="0" smtClean="0"/>
              <a:t>Commentaire : Comparaison </a:t>
            </a:r>
            <a:r>
              <a:rPr lang="fr-FR" sz="5400" dirty="0" smtClean="0"/>
              <a:t>avec les méthodes en usage</a:t>
            </a:r>
          </a:p>
        </p:txBody>
      </p:sp>
      <p:sp>
        <p:nvSpPr>
          <p:cNvPr id="57347" name="Rectangle 3"/>
          <p:cNvSpPr>
            <a:spLocks noGrp="1" noChangeArrowheads="1"/>
          </p:cNvSpPr>
          <p:nvPr>
            <p:ph type="subTitle" idx="1"/>
          </p:nvPr>
        </p:nvSpPr>
        <p:spPr>
          <a:xfrm>
            <a:off x="971550" y="3886200"/>
            <a:ext cx="7345363" cy="1752600"/>
          </a:xfrm>
          <a:ln>
            <a:solidFill>
              <a:schemeClr val="accent1"/>
            </a:solidFill>
          </a:ln>
        </p:spPr>
        <p:txBody>
          <a:bodyPr/>
          <a:lstStyle/>
          <a:p>
            <a:pPr eaLnBrk="1" hangingPunct="1"/>
            <a:r>
              <a:rPr lang="fr-FR" sz="2400" dirty="0" smtClean="0"/>
              <a:t>Tableaux et diagrammes pour suggérer des réflexions </a:t>
            </a:r>
          </a:p>
          <a:p>
            <a:pPr eaLnBrk="1" hangingPunct="1"/>
            <a:endParaRPr lang="fr-FR" sz="2400" dirty="0" smtClean="0"/>
          </a:p>
          <a:p>
            <a:pPr eaLnBrk="1" hangingPunct="1"/>
            <a:r>
              <a:rPr lang="fr-FR" sz="1800" dirty="0" smtClean="0"/>
              <a:t>Voir </a:t>
            </a:r>
            <a:r>
              <a:rPr lang="fr-FR" sz="1800" dirty="0" smtClean="0"/>
              <a:t>aussi les </a:t>
            </a:r>
            <a:r>
              <a:rPr lang="fr-FR" sz="1800" dirty="0" smtClean="0"/>
              <a:t>dossiers </a:t>
            </a:r>
            <a:r>
              <a:rPr lang="fr-FR" sz="1800" dirty="0" smtClean="0"/>
              <a:t>« Statistiques 1 et 2 »  </a:t>
            </a:r>
            <a:r>
              <a:rPr lang="fr-FR" sz="1800" dirty="0" smtClean="0"/>
              <a:t>sur ce site </a:t>
            </a:r>
            <a:endParaRPr lang="fr-FR" sz="1800" dirty="0" smtClean="0"/>
          </a:p>
          <a:p>
            <a:pPr eaLnBrk="1" hangingPunct="1"/>
            <a:r>
              <a:rPr lang="fr-FR" sz="1800" dirty="0" smtClean="0"/>
              <a:t>et </a:t>
            </a:r>
            <a:r>
              <a:rPr lang="fr-FR" sz="1800" dirty="0" smtClean="0"/>
              <a:t>le cours de </a:t>
            </a:r>
            <a:r>
              <a:rPr lang="fr-FR" sz="1800" dirty="0" smtClean="0"/>
              <a:t>la 12</a:t>
            </a:r>
            <a:r>
              <a:rPr lang="fr-FR" sz="1800" baseline="30000" dirty="0" smtClean="0"/>
              <a:t>ième</a:t>
            </a:r>
            <a:r>
              <a:rPr lang="fr-FR" sz="1800" dirty="0" smtClean="0"/>
              <a:t> Ecole d’Eté de l’ARDM (août 2003)</a:t>
            </a:r>
            <a:endParaRPr lang="fr-FR" sz="1800" dirty="0" smtClean="0"/>
          </a:p>
        </p:txBody>
      </p:sp>
      <p:sp>
        <p:nvSpPr>
          <p:cNvPr id="4" name="Espace réservé de la date 3"/>
          <p:cNvSpPr>
            <a:spLocks noGrp="1"/>
          </p:cNvSpPr>
          <p:nvPr>
            <p:ph type="dt" sz="half" idx="10"/>
          </p:nvPr>
        </p:nvSpPr>
        <p:spPr/>
        <p:txBody>
          <a:bodyPr/>
          <a:lstStyle/>
          <a:p>
            <a:pPr>
              <a:defRPr/>
            </a:pPr>
            <a:r>
              <a:rPr lang="fr-FR" dirty="0" smtClean="0"/>
              <a:t>Guy Brousseau</a:t>
            </a:r>
            <a:endParaRPr lang="fr-FR" dirty="0"/>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F6C6BBE7-DD7D-4CCC-87DA-C48486626EB0}" type="slidenum">
              <a:rPr lang="fr-FR" smtClean="0"/>
              <a:pPr>
                <a:defRPr/>
              </a:pPr>
              <a:t>75</a:t>
            </a:fld>
            <a:endParaRPr lang="fr-F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fr-FR" sz="3600" smtClean="0"/>
              <a:t>A</a:t>
            </a:r>
            <a:r>
              <a:rPr lang="es-ES_tradnl" sz="3600" smtClean="0">
                <a:solidFill>
                  <a:schemeClr val="tx1"/>
                </a:solidFill>
              </a:rPr>
              <a:t>nalyse </a:t>
            </a:r>
            <a:endParaRPr lang="fr-FR" sz="3600" smtClean="0"/>
          </a:p>
        </p:txBody>
      </p:sp>
      <p:sp>
        <p:nvSpPr>
          <p:cNvPr id="58371" name="Rectangle 3"/>
          <p:cNvSpPr>
            <a:spLocks noGrp="1" noChangeArrowheads="1"/>
          </p:cNvSpPr>
          <p:nvPr>
            <p:ph idx="1"/>
          </p:nvPr>
        </p:nvSpPr>
        <p:spPr>
          <a:noFill/>
          <a:ln>
            <a:solidFill>
              <a:schemeClr val="accent1"/>
            </a:solidFill>
          </a:ln>
        </p:spPr>
        <p:txBody>
          <a:bodyPr/>
          <a:lstStyle/>
          <a:p>
            <a:pPr eaLnBrk="1" hangingPunct="1"/>
            <a:r>
              <a:rPr lang="fr-FR" sz="2800" dirty="0" smtClean="0"/>
              <a:t>Différences fondamentales entre cette situation et les situations empiristes habituelles où les élèves… :</a:t>
            </a:r>
          </a:p>
          <a:p>
            <a:pPr lvl="1" eaLnBrk="1" hangingPunct="1"/>
            <a:r>
              <a:rPr lang="fr-FR" sz="2400" dirty="0" smtClean="0"/>
              <a:t>répètent des expériences analysées préalablement avec le calcul probabilités </a:t>
            </a:r>
          </a:p>
          <a:p>
            <a:pPr lvl="1" eaLnBrk="1" hangingPunct="1"/>
            <a:r>
              <a:rPr lang="fr-FR" sz="2400" dirty="0" smtClean="0"/>
              <a:t>Tirent des conclusions de la proximité empirique de la série observée avec les valeurs calculées</a:t>
            </a:r>
          </a:p>
          <a:p>
            <a:pPr lvl="1" eaLnBrk="1" hangingPunct="1"/>
            <a:r>
              <a:rPr lang="fr-FR" sz="2400" dirty="0" smtClean="0"/>
              <a:t> mais sans aucune analyse de la sécurité de leurs conclusions ou pire en donnant une argumentation empirique…  </a:t>
            </a:r>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48BF64D8-7ED7-4B16-A47E-83A7AD7E0083}" type="slidenum">
              <a:rPr lang="fr-FR" smtClean="0"/>
              <a:pPr>
                <a:defRPr/>
              </a:pPr>
              <a:t>76</a:t>
            </a:fld>
            <a:endParaRPr lang="fr-F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idx="1"/>
          </p:nvPr>
        </p:nvSpPr>
        <p:spPr/>
        <p:txBody>
          <a:bodyPr/>
          <a:lstStyle/>
          <a:p>
            <a:pPr eaLnBrk="1" hangingPunct="1">
              <a:buFontTx/>
              <a:buNone/>
            </a:pPr>
            <a:r>
              <a:rPr lang="fr-FR" sz="2800" dirty="0" smtClean="0"/>
              <a:t>   …</a:t>
            </a:r>
            <a:r>
              <a:rPr lang="fr-FR" sz="2400" dirty="0" smtClean="0"/>
              <a:t>comme si on pouvait produire une preuve expérimentale directe de la validité du calcul des probabilités ! </a:t>
            </a:r>
          </a:p>
          <a:p>
            <a:pPr eaLnBrk="1" hangingPunct="1">
              <a:buFontTx/>
              <a:buNone/>
            </a:pPr>
            <a:endParaRPr lang="fr-FR" sz="2400" dirty="0" smtClean="0"/>
          </a:p>
          <a:p>
            <a:pPr eaLnBrk="1" hangingPunct="1">
              <a:buFontTx/>
              <a:buNone/>
            </a:pPr>
            <a:r>
              <a:rPr lang="fr-FR" sz="2400" dirty="0" smtClean="0"/>
              <a:t>   Cette position enlève toute motivation à la recherche de la consistance donc à l’analyse mathématique, et coupe court à toute question sur la statistique inférentielle et son approche probabiliste. </a:t>
            </a:r>
          </a:p>
        </p:txBody>
      </p:sp>
      <p:sp>
        <p:nvSpPr>
          <p:cNvPr id="3" name="Espace réservé de la date 2"/>
          <p:cNvSpPr>
            <a:spLocks noGrp="1"/>
          </p:cNvSpPr>
          <p:nvPr>
            <p:ph type="dt" sz="half" idx="10"/>
          </p:nvPr>
        </p:nvSpPr>
        <p:spPr/>
        <p:txBody>
          <a:bodyPr/>
          <a:lstStyle/>
          <a:p>
            <a:pPr>
              <a:defRPr/>
            </a:pPr>
            <a:r>
              <a:rPr lang="fr-FR" smtClean="0"/>
              <a:t>Guy Brousseau</a:t>
            </a:r>
            <a:endParaRPr lang="fr-FR"/>
          </a:p>
        </p:txBody>
      </p:sp>
      <p:sp>
        <p:nvSpPr>
          <p:cNvPr id="5" name="Espace réservé du pied de page 4"/>
          <p:cNvSpPr>
            <a:spLocks noGrp="1"/>
          </p:cNvSpPr>
          <p:nvPr>
            <p:ph type="ftr" sz="quarter" idx="11"/>
          </p:nvPr>
        </p:nvSpPr>
        <p:spPr/>
        <p:txBody>
          <a:bodyPr/>
          <a:lstStyle/>
          <a:p>
            <a:pPr>
              <a:defRPr/>
            </a:pPr>
            <a:r>
              <a:rPr lang="fr-FR" smtClean="0"/>
              <a:t>Cours de Didactique des mathématiques 2010-2012 </a:t>
            </a:r>
            <a:endParaRPr lang="fr-FR"/>
          </a:p>
        </p:txBody>
      </p:sp>
      <p:sp>
        <p:nvSpPr>
          <p:cNvPr id="4" name="Espace réservé du numéro de diapositive 3"/>
          <p:cNvSpPr>
            <a:spLocks noGrp="1"/>
          </p:cNvSpPr>
          <p:nvPr>
            <p:ph type="sldNum" sz="quarter" idx="12"/>
          </p:nvPr>
        </p:nvSpPr>
        <p:spPr/>
        <p:txBody>
          <a:bodyPr/>
          <a:lstStyle/>
          <a:p>
            <a:pPr>
              <a:defRPr/>
            </a:pPr>
            <a:fld id="{48BF64D8-7ED7-4B16-A47E-83A7AD7E0083}" type="slidenum">
              <a:rPr lang="fr-FR" smtClean="0"/>
              <a:pPr>
                <a:defRPr/>
              </a:pPr>
              <a:t>77</a:t>
            </a:fld>
            <a:endParaRPr lang="fr-F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706437"/>
          </a:xfrm>
        </p:spPr>
        <p:txBody>
          <a:bodyPr/>
          <a:lstStyle/>
          <a:p>
            <a:pPr eaLnBrk="1" hangingPunct="1"/>
            <a:r>
              <a:rPr lang="fr-FR" sz="3600" smtClean="0"/>
              <a:t>Comparaison des situations</a:t>
            </a:r>
          </a:p>
        </p:txBody>
      </p:sp>
      <p:sp>
        <p:nvSpPr>
          <p:cNvPr id="60420" name="Rectangle 4"/>
          <p:cNvSpPr>
            <a:spLocks noGrp="1" noChangeArrowheads="1"/>
          </p:cNvSpPr>
          <p:nvPr>
            <p:ph sz="half" idx="1"/>
          </p:nvPr>
        </p:nvSpPr>
        <p:spPr>
          <a:xfrm>
            <a:off x="468313" y="1916113"/>
            <a:ext cx="4038600" cy="3960812"/>
          </a:xfrm>
          <a:noFill/>
        </p:spPr>
        <p:txBody>
          <a:bodyPr/>
          <a:lstStyle/>
          <a:p>
            <a:pPr algn="ctr" eaLnBrk="1" hangingPunct="1">
              <a:lnSpc>
                <a:spcPct val="80000"/>
              </a:lnSpc>
              <a:buFontTx/>
              <a:buNone/>
            </a:pPr>
            <a:r>
              <a:rPr lang="fr-FR" sz="2000" smtClean="0">
                <a:solidFill>
                  <a:schemeClr val="hlink"/>
                </a:solidFill>
              </a:rPr>
              <a:t>Situations empiriques</a:t>
            </a:r>
            <a:r>
              <a:rPr lang="fr-FR" sz="2000" smtClean="0"/>
              <a:t>  </a:t>
            </a:r>
          </a:p>
          <a:p>
            <a:pPr eaLnBrk="1" hangingPunct="1">
              <a:lnSpc>
                <a:spcPct val="80000"/>
              </a:lnSpc>
            </a:pPr>
            <a:r>
              <a:rPr lang="fr-FR" sz="2000" smtClean="0"/>
              <a:t>La machine est connue</a:t>
            </a:r>
          </a:p>
          <a:p>
            <a:pPr eaLnBrk="1" hangingPunct="1">
              <a:lnSpc>
                <a:spcPct val="80000"/>
              </a:lnSpc>
            </a:pPr>
            <a:r>
              <a:rPr lang="fr-FR" sz="2000" smtClean="0"/>
              <a:t>Souvent, elle est analysée a priori avec les probabilités</a:t>
            </a:r>
          </a:p>
          <a:p>
            <a:pPr eaLnBrk="1" hangingPunct="1">
              <a:lnSpc>
                <a:spcPct val="80000"/>
              </a:lnSpc>
            </a:pPr>
            <a:r>
              <a:rPr lang="fr-FR" sz="2000" smtClean="0"/>
              <a:t>Deux machines physiquement  identiques sont tenues pour  statistiquement équivalentes</a:t>
            </a:r>
          </a:p>
          <a:p>
            <a:pPr eaLnBrk="1" hangingPunct="1">
              <a:lnSpc>
                <a:spcPct val="80000"/>
              </a:lnSpc>
            </a:pPr>
            <a:r>
              <a:rPr lang="fr-FR" sz="2000" smtClean="0"/>
              <a:t>Consigne:</a:t>
            </a:r>
          </a:p>
          <a:p>
            <a:pPr lvl="1" eaLnBrk="1" hangingPunct="1">
              <a:lnSpc>
                <a:spcPct val="80000"/>
              </a:lnSpc>
            </a:pPr>
            <a:r>
              <a:rPr lang="fr-FR" sz="2000" smtClean="0"/>
              <a:t>répéter des « tirages »</a:t>
            </a:r>
          </a:p>
          <a:p>
            <a:pPr lvl="1" eaLnBrk="1" hangingPunct="1">
              <a:lnSpc>
                <a:spcPct val="80000"/>
              </a:lnSpc>
            </a:pPr>
            <a:r>
              <a:rPr lang="fr-FR" sz="2000" smtClean="0"/>
              <a:t>Ajouter les résultats, etc</a:t>
            </a:r>
            <a:r>
              <a:rPr lang="fr-FR" sz="1800" smtClean="0"/>
              <a:t>.</a:t>
            </a:r>
          </a:p>
          <a:p>
            <a:pPr eaLnBrk="1" hangingPunct="1">
              <a:lnSpc>
                <a:spcPct val="80000"/>
              </a:lnSpc>
            </a:pPr>
            <a:r>
              <a:rPr lang="fr-FR" sz="2000" smtClean="0"/>
              <a:t>La fréquence est définie et indiquée comme objet d’ observation</a:t>
            </a:r>
          </a:p>
        </p:txBody>
      </p:sp>
      <p:sp>
        <p:nvSpPr>
          <p:cNvPr id="60421" name="Rectangle 5"/>
          <p:cNvSpPr>
            <a:spLocks noGrp="1" noChangeArrowheads="1"/>
          </p:cNvSpPr>
          <p:nvPr>
            <p:ph sz="half" idx="2"/>
          </p:nvPr>
        </p:nvSpPr>
        <p:spPr>
          <a:xfrm>
            <a:off x="4643438" y="1989138"/>
            <a:ext cx="4038600" cy="4032250"/>
          </a:xfrm>
          <a:noFill/>
        </p:spPr>
        <p:txBody>
          <a:bodyPr/>
          <a:lstStyle/>
          <a:p>
            <a:pPr algn="ctr" eaLnBrk="1" hangingPunct="1">
              <a:lnSpc>
                <a:spcPct val="80000"/>
              </a:lnSpc>
              <a:buFontTx/>
              <a:buNone/>
            </a:pPr>
            <a:r>
              <a:rPr lang="fr-FR" sz="2000" smtClean="0">
                <a:solidFill>
                  <a:schemeClr val="hlink"/>
                </a:solidFill>
              </a:rPr>
              <a:t>Situation expérimentale</a:t>
            </a:r>
          </a:p>
          <a:p>
            <a:pPr eaLnBrk="1" hangingPunct="1">
              <a:lnSpc>
                <a:spcPct val="80000"/>
              </a:lnSpc>
            </a:pPr>
            <a:r>
              <a:rPr lang="fr-FR" sz="2000" smtClean="0"/>
              <a:t>La machine n’est pas entièrement connue, mais les possibilités sont simples</a:t>
            </a:r>
          </a:p>
          <a:p>
            <a:pPr eaLnBrk="1" hangingPunct="1">
              <a:lnSpc>
                <a:spcPct val="80000"/>
              </a:lnSpc>
            </a:pPr>
            <a:r>
              <a:rPr lang="fr-FR" sz="2000" smtClean="0"/>
              <a:t>Aucune analyse a priori </a:t>
            </a:r>
          </a:p>
          <a:p>
            <a:pPr eaLnBrk="1" hangingPunct="1">
              <a:lnSpc>
                <a:spcPct val="80000"/>
              </a:lnSpc>
            </a:pPr>
            <a:r>
              <a:rPr lang="fr-FR" sz="2000" smtClean="0"/>
              <a:t>L’utilisation de la machine n’est pas indiqué, ni l’objet des observations </a:t>
            </a:r>
          </a:p>
          <a:p>
            <a:pPr eaLnBrk="1" hangingPunct="1">
              <a:lnSpc>
                <a:spcPct val="80000"/>
              </a:lnSpc>
            </a:pPr>
            <a:r>
              <a:rPr lang="fr-FR" sz="2000" smtClean="0"/>
              <a:t>Suggestion : Si les faits passés (statistiques) sont déterminés par la composition de la machine, alors les « nouveaux » faits devraient être similaires aux passés</a:t>
            </a:r>
          </a:p>
        </p:txBody>
      </p:sp>
      <p:sp>
        <p:nvSpPr>
          <p:cNvPr id="6" name="Espace réservé de la date 5"/>
          <p:cNvSpPr>
            <a:spLocks noGrp="1"/>
          </p:cNvSpPr>
          <p:nvPr>
            <p:ph type="dt" sz="half" idx="10"/>
          </p:nvPr>
        </p:nvSpPr>
        <p:spPr/>
        <p:txBody>
          <a:bodyPr/>
          <a:lstStyle/>
          <a:p>
            <a:pPr>
              <a:defRPr/>
            </a:pPr>
            <a:r>
              <a:rPr lang="fr-FR" smtClean="0"/>
              <a:t>Guy Brousseau</a:t>
            </a:r>
            <a:endParaRPr lang="fr-FR"/>
          </a:p>
        </p:txBody>
      </p:sp>
      <p:sp>
        <p:nvSpPr>
          <p:cNvPr id="8" name="Espace réservé du pied de page 7"/>
          <p:cNvSpPr>
            <a:spLocks noGrp="1"/>
          </p:cNvSpPr>
          <p:nvPr>
            <p:ph type="ftr" sz="quarter" idx="11"/>
          </p:nvPr>
        </p:nvSpPr>
        <p:spPr/>
        <p:txBody>
          <a:bodyPr/>
          <a:lstStyle/>
          <a:p>
            <a:pPr>
              <a:defRPr/>
            </a:pPr>
            <a:r>
              <a:rPr lang="fr-FR" smtClean="0"/>
              <a:t>Cours de Didactique des mathématiques 2010-2012 </a:t>
            </a:r>
            <a:endParaRPr lang="fr-FR"/>
          </a:p>
        </p:txBody>
      </p:sp>
      <p:sp>
        <p:nvSpPr>
          <p:cNvPr id="7" name="Espace réservé du numéro de diapositive 6"/>
          <p:cNvSpPr>
            <a:spLocks noGrp="1"/>
          </p:cNvSpPr>
          <p:nvPr>
            <p:ph type="sldNum" sz="quarter" idx="12"/>
          </p:nvPr>
        </p:nvSpPr>
        <p:spPr/>
        <p:txBody>
          <a:bodyPr/>
          <a:lstStyle/>
          <a:p>
            <a:pPr>
              <a:defRPr/>
            </a:pPr>
            <a:fld id="{1CB11914-E6E8-466D-8428-BA7DC9F3839F}" type="slidenum">
              <a:rPr lang="fr-FR" smtClean="0"/>
              <a:pPr>
                <a:defRPr/>
              </a:pPr>
              <a:t>78</a:t>
            </a:fld>
            <a:endParaRPr lang="fr-FR"/>
          </a:p>
        </p:txBody>
      </p:sp>
      <p:sp>
        <p:nvSpPr>
          <p:cNvPr id="60419" name="Text Box 3"/>
          <p:cNvSpPr txBox="1">
            <a:spLocks noChangeArrowheads="1"/>
          </p:cNvSpPr>
          <p:nvPr/>
        </p:nvSpPr>
        <p:spPr bwMode="auto">
          <a:xfrm>
            <a:off x="539750" y="1196975"/>
            <a:ext cx="8064500" cy="519113"/>
          </a:xfrm>
          <a:prstGeom prst="rect">
            <a:avLst/>
          </a:prstGeom>
          <a:noFill/>
          <a:ln w="9525">
            <a:noFill/>
            <a:miter lim="800000"/>
            <a:headEnd/>
            <a:tailEnd/>
          </a:ln>
        </p:spPr>
        <p:txBody>
          <a:bodyPr>
            <a:spAutoFit/>
          </a:bodyPr>
          <a:lstStyle/>
          <a:p>
            <a:pPr algn="ctr">
              <a:spcBef>
                <a:spcPct val="20000"/>
              </a:spcBef>
            </a:pPr>
            <a:r>
              <a:rPr lang="fr-FR" sz="2800">
                <a:solidFill>
                  <a:srgbClr val="FF0000"/>
                </a:solidFill>
              </a:rPr>
              <a:t>Conditions déterminées par le professeur</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850900"/>
          </a:xfrm>
        </p:spPr>
        <p:txBody>
          <a:bodyPr/>
          <a:lstStyle/>
          <a:p>
            <a:pPr eaLnBrk="1" hangingPunct="1"/>
            <a:r>
              <a:rPr lang="fr-FR" sz="2800" smtClean="0">
                <a:solidFill>
                  <a:srgbClr val="FF0000"/>
                </a:solidFill>
              </a:rPr>
              <a:t>Demandes  du professeur</a:t>
            </a:r>
          </a:p>
        </p:txBody>
      </p:sp>
      <p:sp>
        <p:nvSpPr>
          <p:cNvPr id="61443" name="Rectangle 3"/>
          <p:cNvSpPr>
            <a:spLocks noGrp="1" noChangeArrowheads="1"/>
          </p:cNvSpPr>
          <p:nvPr>
            <p:ph sz="half" idx="1"/>
          </p:nvPr>
        </p:nvSpPr>
        <p:spPr>
          <a:xfrm>
            <a:off x="468313" y="1412875"/>
            <a:ext cx="4038600" cy="4525963"/>
          </a:xfrm>
        </p:spPr>
        <p:txBody>
          <a:bodyPr>
            <a:normAutofit/>
          </a:bodyPr>
          <a:lstStyle/>
          <a:p>
            <a:pPr algn="ctr" eaLnBrk="1" hangingPunct="1">
              <a:lnSpc>
                <a:spcPct val="80000"/>
              </a:lnSpc>
              <a:buFontTx/>
              <a:buNone/>
            </a:pPr>
            <a:r>
              <a:rPr lang="fr-FR" sz="2000" smtClean="0">
                <a:solidFill>
                  <a:schemeClr val="hlink"/>
                </a:solidFill>
              </a:rPr>
              <a:t>Situations empiriques</a:t>
            </a:r>
            <a:r>
              <a:rPr lang="fr-FR" sz="2000" smtClean="0"/>
              <a:t>  </a:t>
            </a:r>
          </a:p>
          <a:p>
            <a:pPr eaLnBrk="1" hangingPunct="1">
              <a:lnSpc>
                <a:spcPct val="90000"/>
              </a:lnSpc>
            </a:pPr>
            <a:r>
              <a:rPr lang="fr-FR" sz="2000" smtClean="0"/>
              <a:t>Réitérer les tirages (a. r) un nombre arbitraire de fois</a:t>
            </a:r>
          </a:p>
          <a:p>
            <a:pPr eaLnBrk="1" hangingPunct="1">
              <a:lnSpc>
                <a:spcPct val="90000"/>
              </a:lnSpc>
            </a:pPr>
            <a:r>
              <a:rPr lang="fr-FR" sz="2000" smtClean="0"/>
              <a:t>Observer le comportement de la fréquence et ses fluctuations</a:t>
            </a:r>
          </a:p>
          <a:p>
            <a:pPr eaLnBrk="1" hangingPunct="1">
              <a:lnSpc>
                <a:spcPct val="90000"/>
              </a:lnSpc>
            </a:pPr>
            <a:r>
              <a:rPr lang="fr-FR" sz="2000" smtClean="0"/>
              <a:t>Distinguer la valeur l</a:t>
            </a:r>
            <a:r>
              <a:rPr lang="en-US" sz="2000" smtClean="0">
                <a:cs typeface="Arial" charset="0"/>
              </a:rPr>
              <a:t>í</a:t>
            </a:r>
            <a:r>
              <a:rPr lang="fr-FR" sz="2000" smtClean="0"/>
              <a:t>mite malgré les fluctuations</a:t>
            </a:r>
          </a:p>
          <a:p>
            <a:pPr eaLnBrk="1" hangingPunct="1">
              <a:lnSpc>
                <a:spcPct val="90000"/>
              </a:lnSpc>
            </a:pPr>
            <a:r>
              <a:rPr lang="fr-FR" sz="2000" smtClean="0"/>
              <a:t>(Par exemple écarter l’hypothèse d’une distribution uniforme), </a:t>
            </a:r>
          </a:p>
          <a:p>
            <a:pPr eaLnBrk="1" hangingPunct="1">
              <a:lnSpc>
                <a:spcPct val="90000"/>
              </a:lnSpc>
            </a:pPr>
            <a:r>
              <a:rPr lang="fr-FR" sz="2000" smtClean="0"/>
              <a:t>Mettre en rapport les résultats avec une  distribution uniforme à l’aide d’un calcul de combinatoire d’après la composition de la machine</a:t>
            </a:r>
          </a:p>
        </p:txBody>
      </p:sp>
      <p:sp>
        <p:nvSpPr>
          <p:cNvPr id="61444" name="Rectangle 4"/>
          <p:cNvSpPr>
            <a:spLocks noGrp="1" noChangeArrowheads="1"/>
          </p:cNvSpPr>
          <p:nvPr>
            <p:ph sz="half" idx="2"/>
          </p:nvPr>
        </p:nvSpPr>
        <p:spPr>
          <a:xfrm>
            <a:off x="4643438" y="1484313"/>
            <a:ext cx="4038600" cy="4060825"/>
          </a:xfrm>
        </p:spPr>
        <p:txBody>
          <a:bodyPr>
            <a:normAutofit/>
          </a:bodyPr>
          <a:lstStyle/>
          <a:p>
            <a:pPr algn="ctr" eaLnBrk="1" hangingPunct="1">
              <a:lnSpc>
                <a:spcPct val="80000"/>
              </a:lnSpc>
              <a:buFontTx/>
              <a:buNone/>
            </a:pPr>
            <a:r>
              <a:rPr lang="fr-FR" sz="2000" smtClean="0">
                <a:solidFill>
                  <a:schemeClr val="hlink"/>
                </a:solidFill>
              </a:rPr>
              <a:t>Situation expérimentale</a:t>
            </a:r>
          </a:p>
          <a:p>
            <a:pPr eaLnBrk="1" hangingPunct="1">
              <a:lnSpc>
                <a:spcPct val="90000"/>
              </a:lnSpc>
            </a:pPr>
            <a:r>
              <a:rPr lang="fr-FR" sz="2000" smtClean="0"/>
              <a:t>Deviner la composition de la machine</a:t>
            </a:r>
          </a:p>
          <a:p>
            <a:pPr eaLnBrk="1" hangingPunct="1">
              <a:lnSpc>
                <a:spcPct val="90000"/>
              </a:lnSpc>
            </a:pPr>
            <a:r>
              <a:rPr lang="fr-FR" sz="2000" smtClean="0"/>
              <a:t>Se convaincre de la vérité de sa conclusion y pouvoir l’argumenter</a:t>
            </a:r>
          </a:p>
          <a:p>
            <a:pPr eaLnBrk="1" hangingPunct="1">
              <a:lnSpc>
                <a:spcPct val="90000"/>
              </a:lnSpc>
            </a:pPr>
            <a:endParaRPr lang="fr-FR" sz="2000" smtClean="0"/>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1CB11914-E6E8-466D-8428-BA7DC9F3839F}" type="slidenum">
              <a:rPr lang="fr-FR" smtClean="0"/>
              <a:pPr>
                <a:defRPr/>
              </a:pPr>
              <a:t>79</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Le vocabulaire de l’expérience</a:t>
            </a:r>
            <a:endParaRPr lang="fr-FR" sz="3600" dirty="0"/>
          </a:p>
        </p:txBody>
      </p:sp>
      <p:sp>
        <p:nvSpPr>
          <p:cNvPr id="3" name="Espace réservé du contenu 2"/>
          <p:cNvSpPr>
            <a:spLocks noGrp="1"/>
          </p:cNvSpPr>
          <p:nvPr>
            <p:ph idx="1"/>
          </p:nvPr>
        </p:nvSpPr>
        <p:spPr>
          <a:xfrm>
            <a:off x="457200" y="1423317"/>
            <a:ext cx="8229600" cy="4525963"/>
          </a:xfrm>
        </p:spPr>
        <p:txBody>
          <a:bodyPr/>
          <a:lstStyle/>
          <a:p>
            <a:r>
              <a:rPr lang="fr-FR" sz="2400" dirty="0" smtClean="0">
                <a:latin typeface="Calibri" pitchFamily="34" charset="0"/>
                <a:cs typeface="Calibri" pitchFamily="34" charset="0"/>
              </a:rPr>
              <a:t>Les élèves utilisaient des connaissances implicites dans les contextes inhabituels prévus par la théorie des situations. Le sens qui en découlait était correct mais il ne coïncidait pas immédiatement avec les définitions habituelles. </a:t>
            </a:r>
          </a:p>
          <a:p>
            <a:r>
              <a:rPr lang="fr-FR" sz="2400" dirty="0" smtClean="0">
                <a:latin typeface="Calibri" pitchFamily="34" charset="0"/>
                <a:cs typeface="Calibri" pitchFamily="34" charset="0"/>
              </a:rPr>
              <a:t>Ainsi les vocabulaires des élèves et des professeurs, des mathématiciens et des expérimentateurs étaient  objectivement divergents </a:t>
            </a:r>
          </a:p>
          <a:p>
            <a:r>
              <a:rPr lang="fr-FR" sz="2400" dirty="0" smtClean="0">
                <a:latin typeface="Calibri" pitchFamily="34" charset="0"/>
                <a:cs typeface="Calibri" pitchFamily="34" charset="0"/>
              </a:rPr>
              <a:t>Par exemple le terme " probabilité" est inapproprié pour désigner les fréquences limites des évènements </a:t>
            </a:r>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48BF64D8-7ED7-4B16-A47E-83A7AD7E0083}" type="slidenum">
              <a:rPr lang="fr-FR" smtClean="0"/>
              <a:pPr>
                <a:defRPr/>
              </a:pPr>
              <a:t>8</a:t>
            </a:fld>
            <a:endParaRPr lang="fr-F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fr-FR" sz="2800" smtClean="0">
                <a:solidFill>
                  <a:srgbClr val="FF0000"/>
                </a:solidFill>
              </a:rPr>
              <a:t>«Connaissances» que les élèves doivent produire</a:t>
            </a:r>
          </a:p>
        </p:txBody>
      </p:sp>
      <p:sp>
        <p:nvSpPr>
          <p:cNvPr id="62467" name="Rectangle 3"/>
          <p:cNvSpPr>
            <a:spLocks noGrp="1" noChangeArrowheads="1"/>
          </p:cNvSpPr>
          <p:nvPr>
            <p:ph sz="half" idx="1"/>
          </p:nvPr>
        </p:nvSpPr>
        <p:spPr>
          <a:xfrm>
            <a:off x="457200" y="1600200"/>
            <a:ext cx="4038600" cy="4565650"/>
          </a:xfrm>
        </p:spPr>
        <p:txBody>
          <a:bodyPr>
            <a:normAutofit/>
          </a:bodyPr>
          <a:lstStyle/>
          <a:p>
            <a:pPr algn="ctr" eaLnBrk="1" hangingPunct="1">
              <a:lnSpc>
                <a:spcPct val="80000"/>
              </a:lnSpc>
              <a:buFontTx/>
              <a:buNone/>
            </a:pPr>
            <a:r>
              <a:rPr lang="fr-FR" sz="2000" smtClean="0">
                <a:solidFill>
                  <a:schemeClr val="hlink"/>
                </a:solidFill>
              </a:rPr>
              <a:t>Situation empiriste</a:t>
            </a:r>
            <a:r>
              <a:rPr lang="fr-FR" sz="2000" smtClean="0"/>
              <a:t>  </a:t>
            </a:r>
          </a:p>
          <a:p>
            <a:pPr eaLnBrk="1" hangingPunct="1">
              <a:lnSpc>
                <a:spcPct val="80000"/>
              </a:lnSpc>
            </a:pPr>
            <a:endParaRPr lang="fr-FR" sz="2000" smtClean="0"/>
          </a:p>
          <a:p>
            <a:pPr eaLnBrk="1" hangingPunct="1">
              <a:lnSpc>
                <a:spcPct val="80000"/>
              </a:lnSpc>
            </a:pPr>
            <a:endParaRPr lang="fr-FR" sz="2000" smtClean="0"/>
          </a:p>
          <a:p>
            <a:pPr eaLnBrk="1" hangingPunct="1">
              <a:lnSpc>
                <a:spcPct val="80000"/>
              </a:lnSpc>
            </a:pPr>
            <a:r>
              <a:rPr lang="fr-FR" sz="2000" smtClean="0"/>
              <a:t>L’expérience s’approche de la théorie</a:t>
            </a:r>
          </a:p>
          <a:p>
            <a:pPr eaLnBrk="1" hangingPunct="1">
              <a:lnSpc>
                <a:spcPct val="80000"/>
              </a:lnSpc>
            </a:pPr>
            <a:r>
              <a:rPr lang="fr-FR" sz="2000" smtClean="0"/>
              <a:t>Les élèves croient que l’ expérience  doit nécessairement «confirmer la théorie»  </a:t>
            </a:r>
          </a:p>
          <a:p>
            <a:pPr eaLnBrk="1" hangingPunct="1">
              <a:lnSpc>
                <a:spcPct val="80000"/>
              </a:lnSpc>
            </a:pPr>
            <a:r>
              <a:rPr lang="fr-FR" sz="2000" smtClean="0"/>
              <a:t>Preuve : si la série s’écartait obstinément de la prévision (expérience truquée à l’insu du professeur) la situation didactique serait sans solution et la machine serait rejetée</a:t>
            </a:r>
          </a:p>
          <a:p>
            <a:pPr eaLnBrk="1" hangingPunct="1">
              <a:lnSpc>
                <a:spcPct val="80000"/>
              </a:lnSpc>
              <a:buFontTx/>
              <a:buNone/>
            </a:pPr>
            <a:endParaRPr lang="fr-FR" sz="2000" smtClean="0"/>
          </a:p>
        </p:txBody>
      </p:sp>
      <p:sp>
        <p:nvSpPr>
          <p:cNvPr id="62468" name="Rectangle 4"/>
          <p:cNvSpPr>
            <a:spLocks noGrp="1" noChangeArrowheads="1"/>
          </p:cNvSpPr>
          <p:nvPr>
            <p:ph sz="half" idx="2"/>
          </p:nvPr>
        </p:nvSpPr>
        <p:spPr>
          <a:xfrm>
            <a:off x="4648200" y="1600200"/>
            <a:ext cx="4038600" cy="4781550"/>
          </a:xfrm>
        </p:spPr>
        <p:txBody>
          <a:bodyPr>
            <a:normAutofit/>
          </a:bodyPr>
          <a:lstStyle/>
          <a:p>
            <a:pPr algn="ctr" eaLnBrk="1" hangingPunct="1">
              <a:lnSpc>
                <a:spcPct val="80000"/>
              </a:lnSpc>
              <a:buFontTx/>
              <a:buNone/>
            </a:pPr>
            <a:r>
              <a:rPr lang="fr-FR" sz="2000" smtClean="0">
                <a:solidFill>
                  <a:schemeClr val="hlink"/>
                </a:solidFill>
              </a:rPr>
              <a:t>Situation expérimentale</a:t>
            </a:r>
          </a:p>
          <a:p>
            <a:pPr eaLnBrk="1" hangingPunct="1">
              <a:lnSpc>
                <a:spcPct val="80000"/>
              </a:lnSpc>
            </a:pPr>
            <a:r>
              <a:rPr lang="fr-FR" sz="2000" smtClean="0"/>
              <a:t>Réitérer les tirages et noter les observations</a:t>
            </a:r>
          </a:p>
          <a:p>
            <a:pPr eaLnBrk="1" hangingPunct="1">
              <a:lnSpc>
                <a:spcPct val="80000"/>
              </a:lnSpc>
            </a:pPr>
            <a:r>
              <a:rPr lang="fr-FR" sz="2000" smtClean="0"/>
              <a:t>Dégager les objets statistiques de l’observation : fréquences et distributions</a:t>
            </a:r>
          </a:p>
          <a:p>
            <a:pPr eaLnBrk="1" hangingPunct="1">
              <a:lnSpc>
                <a:spcPct val="80000"/>
              </a:lnSpc>
            </a:pPr>
            <a:r>
              <a:rPr lang="fr-FR" sz="2000" smtClean="0"/>
              <a:t>Les hypothèses</a:t>
            </a:r>
          </a:p>
          <a:p>
            <a:pPr eaLnBrk="1" hangingPunct="1">
              <a:lnSpc>
                <a:spcPct val="80000"/>
              </a:lnSpc>
            </a:pPr>
            <a:r>
              <a:rPr lang="fr-FR" sz="2000" smtClean="0"/>
              <a:t>Les raisons de la réitération ou de la décision de terminer l’observation. Las raisons évoluent suivant les hypothèses successives</a:t>
            </a:r>
          </a:p>
          <a:p>
            <a:pPr eaLnBrk="1" hangingPunct="1">
              <a:lnSpc>
                <a:spcPct val="80000"/>
              </a:lnSpc>
            </a:pPr>
            <a:r>
              <a:rPr lang="fr-FR" sz="2000" smtClean="0"/>
              <a:t>Le principe du test d’hypothèses </a:t>
            </a:r>
          </a:p>
          <a:p>
            <a:pPr eaLnBrk="1" hangingPunct="1">
              <a:lnSpc>
                <a:spcPct val="80000"/>
              </a:lnSpc>
            </a:pPr>
            <a:r>
              <a:rPr lang="fr-FR" sz="2000" smtClean="0"/>
              <a:t>Comment dire si deux machines sont statistiquement équivalentes ou non. </a:t>
            </a:r>
          </a:p>
        </p:txBody>
      </p:sp>
      <p:sp>
        <p:nvSpPr>
          <p:cNvPr id="5" name="Espace réservé de la date 4"/>
          <p:cNvSpPr>
            <a:spLocks noGrp="1"/>
          </p:cNvSpPr>
          <p:nvPr>
            <p:ph type="dt" sz="half" idx="10"/>
          </p:nvPr>
        </p:nvSpPr>
        <p:spPr/>
        <p:txBody>
          <a:bodyPr/>
          <a:lstStyle/>
          <a:p>
            <a:pPr>
              <a:defRPr/>
            </a:pPr>
            <a:r>
              <a:rPr lang="fr-FR" smtClean="0"/>
              <a:t>Guy Brousseau</a:t>
            </a:r>
            <a:endParaRPr lang="fr-FR"/>
          </a:p>
        </p:txBody>
      </p:sp>
      <p:sp>
        <p:nvSpPr>
          <p:cNvPr id="7" name="Espace réservé du pied de page 6"/>
          <p:cNvSpPr>
            <a:spLocks noGrp="1"/>
          </p:cNvSpPr>
          <p:nvPr>
            <p:ph type="ftr" sz="quarter" idx="11"/>
          </p:nvPr>
        </p:nvSpPr>
        <p:spPr/>
        <p:txBody>
          <a:bodyPr/>
          <a:lstStyle/>
          <a:p>
            <a:pPr>
              <a:defRPr/>
            </a:pPr>
            <a:r>
              <a:rPr lang="fr-FR" smtClean="0"/>
              <a:t>Cours de Didactique des mathématiques 2010-2012 </a:t>
            </a:r>
            <a:endParaRPr lang="fr-FR"/>
          </a:p>
        </p:txBody>
      </p:sp>
      <p:sp>
        <p:nvSpPr>
          <p:cNvPr id="6" name="Espace réservé du numéro de diapositive 5"/>
          <p:cNvSpPr>
            <a:spLocks noGrp="1"/>
          </p:cNvSpPr>
          <p:nvPr>
            <p:ph type="sldNum" sz="quarter" idx="12"/>
          </p:nvPr>
        </p:nvSpPr>
        <p:spPr/>
        <p:txBody>
          <a:bodyPr/>
          <a:lstStyle/>
          <a:p>
            <a:pPr>
              <a:defRPr/>
            </a:pPr>
            <a:fld id="{1CB11914-E6E8-466D-8428-BA7DC9F3839F}" type="slidenum">
              <a:rPr lang="fr-FR" smtClean="0"/>
              <a:pPr>
                <a:defRPr/>
              </a:pPr>
              <a:t>80</a:t>
            </a:fld>
            <a:endParaRPr lang="fr-F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395288" y="549275"/>
            <a:ext cx="7880350" cy="5375275"/>
            <a:chOff x="249" y="346"/>
            <a:chExt cx="4964" cy="3386"/>
          </a:xfrm>
        </p:grpSpPr>
        <p:grpSp>
          <p:nvGrpSpPr>
            <p:cNvPr id="63493" name="Group 3"/>
            <p:cNvGrpSpPr>
              <a:grpSpLocks/>
            </p:cNvGrpSpPr>
            <p:nvPr/>
          </p:nvGrpSpPr>
          <p:grpSpPr bwMode="auto">
            <a:xfrm>
              <a:off x="249" y="2444"/>
              <a:ext cx="1307" cy="1288"/>
              <a:chOff x="249" y="2444"/>
              <a:chExt cx="1307" cy="1288"/>
            </a:xfrm>
          </p:grpSpPr>
          <p:sp>
            <p:nvSpPr>
              <p:cNvPr id="63503" name="Text Box 4"/>
              <p:cNvSpPr txBox="1">
                <a:spLocks noChangeArrowheads="1"/>
              </p:cNvSpPr>
              <p:nvPr/>
            </p:nvSpPr>
            <p:spPr bwMode="auto">
              <a:xfrm>
                <a:off x="249" y="2750"/>
                <a:ext cx="1288" cy="703"/>
              </a:xfrm>
              <a:prstGeom prst="rect">
                <a:avLst/>
              </a:prstGeom>
              <a:solidFill>
                <a:srgbClr val="FFFFFF"/>
              </a:solidFill>
              <a:ln w="9525">
                <a:noFill/>
                <a:miter lim="800000"/>
                <a:headEnd/>
                <a:tailEnd/>
              </a:ln>
            </p:spPr>
            <p:txBody>
              <a:bodyPr/>
              <a:lstStyle/>
              <a:p>
                <a:pPr algn="ctr"/>
                <a:r>
                  <a:rPr lang="fr-FR" b="1"/>
                  <a:t>Le passé</a:t>
                </a:r>
                <a:r>
                  <a:rPr lang="fr-FR"/>
                  <a:t> </a:t>
                </a:r>
              </a:p>
              <a:p>
                <a:pPr algn="ctr"/>
                <a:endParaRPr lang="fr-FR"/>
              </a:p>
              <a:p>
                <a:pPr algn="ctr"/>
                <a:r>
                  <a:rPr lang="fr-FR"/>
                  <a:t>Les statistiques</a:t>
                </a:r>
              </a:p>
            </p:txBody>
          </p:sp>
          <p:sp>
            <p:nvSpPr>
              <p:cNvPr id="63504" name="Oval 5"/>
              <p:cNvSpPr>
                <a:spLocks noChangeArrowheads="1"/>
              </p:cNvSpPr>
              <p:nvPr/>
            </p:nvSpPr>
            <p:spPr bwMode="auto">
              <a:xfrm>
                <a:off x="268" y="2444"/>
                <a:ext cx="1288" cy="1288"/>
              </a:xfrm>
              <a:prstGeom prst="ellipse">
                <a:avLst/>
              </a:prstGeom>
              <a:noFill/>
              <a:ln w="9525">
                <a:solidFill>
                  <a:srgbClr val="000000"/>
                </a:solidFill>
                <a:round/>
                <a:headEnd/>
                <a:tailEnd/>
              </a:ln>
            </p:spPr>
            <p:txBody>
              <a:bodyPr/>
              <a:lstStyle/>
              <a:p>
                <a:endParaRPr lang="fr-FR"/>
              </a:p>
            </p:txBody>
          </p:sp>
        </p:grpSp>
        <p:grpSp>
          <p:nvGrpSpPr>
            <p:cNvPr id="63494" name="Group 6"/>
            <p:cNvGrpSpPr>
              <a:grpSpLocks/>
            </p:cNvGrpSpPr>
            <p:nvPr/>
          </p:nvGrpSpPr>
          <p:grpSpPr bwMode="auto">
            <a:xfrm>
              <a:off x="2051" y="754"/>
              <a:ext cx="1315" cy="1288"/>
              <a:chOff x="2051" y="754"/>
              <a:chExt cx="1315" cy="1288"/>
            </a:xfrm>
          </p:grpSpPr>
          <p:sp>
            <p:nvSpPr>
              <p:cNvPr id="63501" name="Text Box 7"/>
              <p:cNvSpPr txBox="1">
                <a:spLocks noChangeArrowheads="1"/>
              </p:cNvSpPr>
              <p:nvPr/>
            </p:nvSpPr>
            <p:spPr bwMode="auto">
              <a:xfrm>
                <a:off x="2064" y="981"/>
                <a:ext cx="1302" cy="937"/>
              </a:xfrm>
              <a:prstGeom prst="rect">
                <a:avLst/>
              </a:prstGeom>
              <a:solidFill>
                <a:srgbClr val="FFFFFF"/>
              </a:solidFill>
              <a:ln w="9525">
                <a:noFill/>
                <a:miter lim="800000"/>
                <a:headEnd/>
                <a:tailEnd/>
              </a:ln>
            </p:spPr>
            <p:txBody>
              <a:bodyPr/>
              <a:lstStyle/>
              <a:p>
                <a:pPr algn="ctr"/>
                <a:r>
                  <a:rPr lang="fr-FR" b="1"/>
                  <a:t>La machine </a:t>
                </a:r>
              </a:p>
              <a:p>
                <a:pPr algn="ctr"/>
                <a:r>
                  <a:rPr lang="fr-FR"/>
                  <a:t>La situation  qui produit …</a:t>
                </a:r>
              </a:p>
              <a:p>
                <a:pPr algn="ctr"/>
                <a:r>
                  <a:rPr lang="fr-FR"/>
                  <a:t>ce qui se </a:t>
                </a:r>
              </a:p>
              <a:p>
                <a:pPr algn="ctr"/>
                <a:r>
                  <a:rPr lang="fr-FR"/>
                  <a:t>reproduit</a:t>
                </a:r>
              </a:p>
            </p:txBody>
          </p:sp>
          <p:sp>
            <p:nvSpPr>
              <p:cNvPr id="63502" name="Oval 8"/>
              <p:cNvSpPr>
                <a:spLocks noChangeArrowheads="1"/>
              </p:cNvSpPr>
              <p:nvPr/>
            </p:nvSpPr>
            <p:spPr bwMode="auto">
              <a:xfrm>
                <a:off x="2051" y="754"/>
                <a:ext cx="1302" cy="1288"/>
              </a:xfrm>
              <a:prstGeom prst="ellipse">
                <a:avLst/>
              </a:prstGeom>
              <a:noFill/>
              <a:ln w="9525">
                <a:solidFill>
                  <a:srgbClr val="000000"/>
                </a:solidFill>
                <a:round/>
                <a:headEnd/>
                <a:tailEnd/>
              </a:ln>
            </p:spPr>
            <p:txBody>
              <a:bodyPr/>
              <a:lstStyle/>
              <a:p>
                <a:endParaRPr lang="fr-FR"/>
              </a:p>
            </p:txBody>
          </p:sp>
        </p:grpSp>
        <p:grpSp>
          <p:nvGrpSpPr>
            <p:cNvPr id="63495" name="Group 9"/>
            <p:cNvGrpSpPr>
              <a:grpSpLocks/>
            </p:cNvGrpSpPr>
            <p:nvPr/>
          </p:nvGrpSpPr>
          <p:grpSpPr bwMode="auto">
            <a:xfrm>
              <a:off x="3923" y="2387"/>
              <a:ext cx="1290" cy="1288"/>
              <a:chOff x="3923" y="2276"/>
              <a:chExt cx="1290" cy="1288"/>
            </a:xfrm>
          </p:grpSpPr>
          <p:sp>
            <p:nvSpPr>
              <p:cNvPr id="63499" name="Text Box 10"/>
              <p:cNvSpPr txBox="1">
                <a:spLocks noChangeArrowheads="1"/>
              </p:cNvSpPr>
              <p:nvPr/>
            </p:nvSpPr>
            <p:spPr bwMode="auto">
              <a:xfrm>
                <a:off x="3923" y="2614"/>
                <a:ext cx="1288" cy="703"/>
              </a:xfrm>
              <a:prstGeom prst="rect">
                <a:avLst/>
              </a:prstGeom>
              <a:solidFill>
                <a:srgbClr val="FFFFFF"/>
              </a:solidFill>
              <a:ln w="9525">
                <a:noFill/>
                <a:miter lim="800000"/>
                <a:headEnd/>
                <a:tailEnd/>
              </a:ln>
            </p:spPr>
            <p:txBody>
              <a:bodyPr/>
              <a:lstStyle/>
              <a:p>
                <a:pPr algn="ctr"/>
                <a:r>
                  <a:rPr lang="fr-FR" b="1"/>
                  <a:t>Le futur </a:t>
                </a:r>
              </a:p>
              <a:p>
                <a:pPr algn="ctr"/>
                <a:endParaRPr lang="fr-FR"/>
              </a:p>
              <a:p>
                <a:pPr algn="ctr"/>
                <a:r>
                  <a:rPr lang="fr-FR"/>
                  <a:t>Les probabilités</a:t>
                </a:r>
              </a:p>
            </p:txBody>
          </p:sp>
          <p:sp>
            <p:nvSpPr>
              <p:cNvPr id="63500" name="Oval 11"/>
              <p:cNvSpPr>
                <a:spLocks noChangeArrowheads="1"/>
              </p:cNvSpPr>
              <p:nvPr/>
            </p:nvSpPr>
            <p:spPr bwMode="auto">
              <a:xfrm>
                <a:off x="3925" y="2276"/>
                <a:ext cx="1288" cy="1288"/>
              </a:xfrm>
              <a:prstGeom prst="ellipse">
                <a:avLst/>
              </a:prstGeom>
              <a:noFill/>
              <a:ln w="9525">
                <a:solidFill>
                  <a:srgbClr val="000000"/>
                </a:solidFill>
                <a:round/>
                <a:headEnd/>
                <a:tailEnd/>
              </a:ln>
            </p:spPr>
            <p:txBody>
              <a:bodyPr/>
              <a:lstStyle/>
              <a:p>
                <a:endParaRPr lang="fr-FR"/>
              </a:p>
            </p:txBody>
          </p:sp>
        </p:grpSp>
        <p:sp>
          <p:nvSpPr>
            <p:cNvPr id="63496" name="AutoShape 12"/>
            <p:cNvSpPr>
              <a:spLocks noChangeArrowheads="1"/>
            </p:cNvSpPr>
            <p:nvPr/>
          </p:nvSpPr>
          <p:spPr bwMode="auto">
            <a:xfrm rot="2893729">
              <a:off x="3281" y="1984"/>
              <a:ext cx="819" cy="234"/>
            </a:xfrm>
            <a:prstGeom prst="rightArrow">
              <a:avLst>
                <a:gd name="adj1" fmla="val 50000"/>
                <a:gd name="adj2" fmla="val 87500"/>
              </a:avLst>
            </a:prstGeom>
            <a:solidFill>
              <a:srgbClr val="00FF00"/>
            </a:solidFill>
            <a:ln w="9525">
              <a:solidFill>
                <a:srgbClr val="000000"/>
              </a:solidFill>
              <a:miter lim="800000"/>
              <a:headEnd/>
              <a:tailEnd/>
            </a:ln>
          </p:spPr>
          <p:txBody>
            <a:bodyPr/>
            <a:lstStyle/>
            <a:p>
              <a:endParaRPr lang="fr-FR"/>
            </a:p>
          </p:txBody>
        </p:sp>
        <p:sp>
          <p:nvSpPr>
            <p:cNvPr id="63497" name="AutoShape 13"/>
            <p:cNvSpPr>
              <a:spLocks noChangeArrowheads="1"/>
            </p:cNvSpPr>
            <p:nvPr/>
          </p:nvSpPr>
          <p:spPr bwMode="auto">
            <a:xfrm flipH="1">
              <a:off x="2286" y="2744"/>
              <a:ext cx="819" cy="235"/>
            </a:xfrm>
            <a:prstGeom prst="rightArrow">
              <a:avLst>
                <a:gd name="adj1" fmla="val 50000"/>
                <a:gd name="adj2" fmla="val 87128"/>
              </a:avLst>
            </a:prstGeom>
            <a:solidFill>
              <a:srgbClr val="00FF00"/>
            </a:solidFill>
            <a:ln w="9525">
              <a:solidFill>
                <a:srgbClr val="000000"/>
              </a:solidFill>
              <a:miter lim="800000"/>
              <a:headEnd/>
              <a:tailEnd/>
            </a:ln>
          </p:spPr>
          <p:txBody>
            <a:bodyPr/>
            <a:lstStyle/>
            <a:p>
              <a:endParaRPr lang="fr-FR"/>
            </a:p>
          </p:txBody>
        </p:sp>
        <p:sp>
          <p:nvSpPr>
            <p:cNvPr id="63498" name="Text Box 14"/>
            <p:cNvSpPr txBox="1">
              <a:spLocks noChangeArrowheads="1"/>
            </p:cNvSpPr>
            <p:nvPr/>
          </p:nvSpPr>
          <p:spPr bwMode="auto">
            <a:xfrm>
              <a:off x="385" y="346"/>
              <a:ext cx="4627" cy="288"/>
            </a:xfrm>
            <a:prstGeom prst="rect">
              <a:avLst/>
            </a:prstGeom>
            <a:noFill/>
            <a:ln w="9525">
              <a:noFill/>
              <a:miter lim="800000"/>
              <a:headEnd/>
              <a:tailEnd/>
            </a:ln>
          </p:spPr>
          <p:txBody>
            <a:bodyPr>
              <a:spAutoFit/>
            </a:bodyPr>
            <a:lstStyle/>
            <a:p>
              <a:pPr>
                <a:spcBef>
                  <a:spcPct val="50000"/>
                </a:spcBef>
              </a:pPr>
              <a:r>
                <a:rPr lang="fr-FR" sz="2400" i="1"/>
                <a:t>Processus hypothético-déductif</a:t>
              </a:r>
              <a:r>
                <a:rPr lang="fr-FR" sz="2000" i="1"/>
                <a:t> </a:t>
              </a:r>
            </a:p>
          </p:txBody>
        </p:sp>
      </p:grpSp>
      <p:sp>
        <p:nvSpPr>
          <p:cNvPr id="63491" name="ZoneTexte 14"/>
          <p:cNvSpPr txBox="1">
            <a:spLocks noChangeArrowheads="1"/>
          </p:cNvSpPr>
          <p:nvPr/>
        </p:nvSpPr>
        <p:spPr bwMode="auto">
          <a:xfrm>
            <a:off x="2555875" y="5013176"/>
            <a:ext cx="3600450" cy="1200150"/>
          </a:xfrm>
          <a:prstGeom prst="rect">
            <a:avLst/>
          </a:prstGeom>
          <a:noFill/>
          <a:ln w="9525">
            <a:solidFill>
              <a:srgbClr val="00B050"/>
            </a:solidFill>
            <a:miter lim="800000"/>
            <a:headEnd/>
            <a:tailEnd/>
          </a:ln>
        </p:spPr>
        <p:txBody>
          <a:bodyPr>
            <a:spAutoFit/>
          </a:bodyPr>
          <a:lstStyle/>
          <a:p>
            <a:r>
              <a:rPr lang="fr-FR" dirty="0"/>
              <a:t>C’est aussi l’ordre suivi dans les cours classiques :</a:t>
            </a:r>
          </a:p>
          <a:p>
            <a:r>
              <a:rPr lang="fr-FR" dirty="0"/>
              <a:t>Combinatoire, Th. de la mesure, Probabilités, Statistiques </a:t>
            </a:r>
          </a:p>
        </p:txBody>
      </p:sp>
      <p:sp>
        <p:nvSpPr>
          <p:cNvPr id="63492" name="ZoneTexte 15"/>
          <p:cNvSpPr txBox="1">
            <a:spLocks noChangeArrowheads="1"/>
          </p:cNvSpPr>
          <p:nvPr/>
        </p:nvSpPr>
        <p:spPr bwMode="auto">
          <a:xfrm>
            <a:off x="5940425" y="620713"/>
            <a:ext cx="2519363" cy="1754187"/>
          </a:xfrm>
          <a:prstGeom prst="rect">
            <a:avLst/>
          </a:prstGeom>
          <a:noFill/>
          <a:ln w="9525">
            <a:solidFill>
              <a:srgbClr val="FF0000"/>
            </a:solidFill>
            <a:miter lim="800000"/>
            <a:headEnd/>
            <a:tailEnd/>
          </a:ln>
        </p:spPr>
        <p:txBody>
          <a:bodyPr>
            <a:spAutoFit/>
          </a:bodyPr>
          <a:lstStyle/>
          <a:p>
            <a:r>
              <a:rPr lang="fr-FR"/>
              <a:t>La connaissance de la machine permet de calculer le futur</a:t>
            </a:r>
          </a:p>
          <a:p>
            <a:r>
              <a:rPr lang="fr-FR"/>
              <a:t>Que l’on confronte à ce qu’on observe du passé </a:t>
            </a:r>
          </a:p>
        </p:txBody>
      </p:sp>
      <p:sp>
        <p:nvSpPr>
          <p:cNvPr id="17" name="Espace réservé de la date 16"/>
          <p:cNvSpPr>
            <a:spLocks noGrp="1"/>
          </p:cNvSpPr>
          <p:nvPr>
            <p:ph type="dt" sz="half" idx="10"/>
          </p:nvPr>
        </p:nvSpPr>
        <p:spPr/>
        <p:txBody>
          <a:bodyPr/>
          <a:lstStyle/>
          <a:p>
            <a:pPr>
              <a:defRPr/>
            </a:pPr>
            <a:r>
              <a:rPr lang="fr-FR" smtClean="0"/>
              <a:t>Guy Brousseau</a:t>
            </a:r>
            <a:endParaRPr lang="fr-FR"/>
          </a:p>
        </p:txBody>
      </p:sp>
      <p:sp>
        <p:nvSpPr>
          <p:cNvPr id="19" name="Espace réservé du pied de page 18"/>
          <p:cNvSpPr>
            <a:spLocks noGrp="1"/>
          </p:cNvSpPr>
          <p:nvPr>
            <p:ph type="ftr" sz="quarter" idx="11"/>
          </p:nvPr>
        </p:nvSpPr>
        <p:spPr/>
        <p:txBody>
          <a:bodyPr/>
          <a:lstStyle/>
          <a:p>
            <a:pPr>
              <a:defRPr/>
            </a:pPr>
            <a:r>
              <a:rPr lang="fr-FR" smtClean="0"/>
              <a:t>Cours de Didactique des mathématiques 2010-2012 </a:t>
            </a:r>
            <a:endParaRPr lang="fr-FR"/>
          </a:p>
        </p:txBody>
      </p:sp>
      <p:sp>
        <p:nvSpPr>
          <p:cNvPr id="18" name="Espace réservé du numéro de diapositive 17"/>
          <p:cNvSpPr>
            <a:spLocks noGrp="1"/>
          </p:cNvSpPr>
          <p:nvPr>
            <p:ph type="sldNum" sz="quarter" idx="12"/>
          </p:nvPr>
        </p:nvSpPr>
        <p:spPr/>
        <p:txBody>
          <a:bodyPr/>
          <a:lstStyle/>
          <a:p>
            <a:pPr>
              <a:defRPr/>
            </a:pPr>
            <a:fld id="{48BF64D8-7ED7-4B16-A47E-83A7AD7E0083}" type="slidenum">
              <a:rPr lang="fr-FR" smtClean="0"/>
              <a:pPr>
                <a:defRPr/>
              </a:pPr>
              <a:t>81</a:t>
            </a:fld>
            <a:endParaRPr lang="fr-F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395288" y="620713"/>
            <a:ext cx="7880350" cy="5303837"/>
            <a:chOff x="249" y="391"/>
            <a:chExt cx="4964" cy="3341"/>
          </a:xfrm>
        </p:grpSpPr>
        <p:grpSp>
          <p:nvGrpSpPr>
            <p:cNvPr id="64517" name="Group 3"/>
            <p:cNvGrpSpPr>
              <a:grpSpLocks/>
            </p:cNvGrpSpPr>
            <p:nvPr/>
          </p:nvGrpSpPr>
          <p:grpSpPr bwMode="auto">
            <a:xfrm>
              <a:off x="249" y="2444"/>
              <a:ext cx="1307" cy="1288"/>
              <a:chOff x="249" y="2444"/>
              <a:chExt cx="1307" cy="1288"/>
            </a:xfrm>
          </p:grpSpPr>
          <p:sp>
            <p:nvSpPr>
              <p:cNvPr id="64527" name="Text Box 4"/>
              <p:cNvSpPr txBox="1">
                <a:spLocks noChangeArrowheads="1"/>
              </p:cNvSpPr>
              <p:nvPr/>
            </p:nvSpPr>
            <p:spPr bwMode="auto">
              <a:xfrm>
                <a:off x="249" y="2750"/>
                <a:ext cx="1288" cy="703"/>
              </a:xfrm>
              <a:prstGeom prst="rect">
                <a:avLst/>
              </a:prstGeom>
              <a:solidFill>
                <a:srgbClr val="FFFFFF"/>
              </a:solidFill>
              <a:ln w="9525">
                <a:noFill/>
                <a:miter lim="800000"/>
                <a:headEnd/>
                <a:tailEnd/>
              </a:ln>
            </p:spPr>
            <p:txBody>
              <a:bodyPr/>
              <a:lstStyle/>
              <a:p>
                <a:pPr algn="ctr"/>
                <a:r>
                  <a:rPr lang="fr-FR" b="1"/>
                  <a:t>Le passé</a:t>
                </a:r>
                <a:r>
                  <a:rPr lang="fr-FR"/>
                  <a:t> </a:t>
                </a:r>
              </a:p>
              <a:p>
                <a:pPr algn="ctr"/>
                <a:endParaRPr lang="fr-FR"/>
              </a:p>
              <a:p>
                <a:pPr algn="ctr"/>
                <a:r>
                  <a:rPr lang="fr-FR"/>
                  <a:t>Les statistiques</a:t>
                </a:r>
              </a:p>
            </p:txBody>
          </p:sp>
          <p:sp>
            <p:nvSpPr>
              <p:cNvPr id="64528" name="Oval 5"/>
              <p:cNvSpPr>
                <a:spLocks noChangeArrowheads="1"/>
              </p:cNvSpPr>
              <p:nvPr/>
            </p:nvSpPr>
            <p:spPr bwMode="auto">
              <a:xfrm>
                <a:off x="268" y="2444"/>
                <a:ext cx="1288" cy="1288"/>
              </a:xfrm>
              <a:prstGeom prst="ellipse">
                <a:avLst/>
              </a:prstGeom>
              <a:noFill/>
              <a:ln w="9525">
                <a:solidFill>
                  <a:srgbClr val="000000"/>
                </a:solidFill>
                <a:round/>
                <a:headEnd/>
                <a:tailEnd/>
              </a:ln>
            </p:spPr>
            <p:txBody>
              <a:bodyPr/>
              <a:lstStyle/>
              <a:p>
                <a:endParaRPr lang="fr-FR"/>
              </a:p>
            </p:txBody>
          </p:sp>
        </p:grpSp>
        <p:grpSp>
          <p:nvGrpSpPr>
            <p:cNvPr id="64518" name="Group 6"/>
            <p:cNvGrpSpPr>
              <a:grpSpLocks/>
            </p:cNvGrpSpPr>
            <p:nvPr/>
          </p:nvGrpSpPr>
          <p:grpSpPr bwMode="auto">
            <a:xfrm>
              <a:off x="2051" y="754"/>
              <a:ext cx="1315" cy="1288"/>
              <a:chOff x="2051" y="754"/>
              <a:chExt cx="1315" cy="1288"/>
            </a:xfrm>
          </p:grpSpPr>
          <p:sp>
            <p:nvSpPr>
              <p:cNvPr id="64525" name="Text Box 7"/>
              <p:cNvSpPr txBox="1">
                <a:spLocks noChangeArrowheads="1"/>
              </p:cNvSpPr>
              <p:nvPr/>
            </p:nvSpPr>
            <p:spPr bwMode="auto">
              <a:xfrm>
                <a:off x="2064" y="981"/>
                <a:ext cx="1302" cy="937"/>
              </a:xfrm>
              <a:prstGeom prst="rect">
                <a:avLst/>
              </a:prstGeom>
              <a:solidFill>
                <a:srgbClr val="FFFFFF"/>
              </a:solidFill>
              <a:ln w="9525">
                <a:noFill/>
                <a:miter lim="800000"/>
                <a:headEnd/>
                <a:tailEnd/>
              </a:ln>
            </p:spPr>
            <p:txBody>
              <a:bodyPr/>
              <a:lstStyle/>
              <a:p>
                <a:pPr algn="ctr"/>
                <a:r>
                  <a:rPr lang="fr-FR" b="1"/>
                  <a:t>La machine </a:t>
                </a:r>
              </a:p>
              <a:p>
                <a:pPr algn="ctr"/>
                <a:r>
                  <a:rPr lang="fr-FR"/>
                  <a:t>La situation  qui produit …</a:t>
                </a:r>
              </a:p>
              <a:p>
                <a:pPr algn="ctr"/>
                <a:r>
                  <a:rPr lang="fr-FR"/>
                  <a:t>ce qui se </a:t>
                </a:r>
              </a:p>
              <a:p>
                <a:pPr algn="ctr"/>
                <a:r>
                  <a:rPr lang="fr-FR"/>
                  <a:t>reproduit</a:t>
                </a:r>
              </a:p>
            </p:txBody>
          </p:sp>
          <p:sp>
            <p:nvSpPr>
              <p:cNvPr id="64526" name="Oval 8"/>
              <p:cNvSpPr>
                <a:spLocks noChangeArrowheads="1"/>
              </p:cNvSpPr>
              <p:nvPr/>
            </p:nvSpPr>
            <p:spPr bwMode="auto">
              <a:xfrm>
                <a:off x="2051" y="754"/>
                <a:ext cx="1302" cy="1288"/>
              </a:xfrm>
              <a:prstGeom prst="ellipse">
                <a:avLst/>
              </a:prstGeom>
              <a:noFill/>
              <a:ln w="9525">
                <a:solidFill>
                  <a:srgbClr val="000000"/>
                </a:solidFill>
                <a:round/>
                <a:headEnd/>
                <a:tailEnd/>
              </a:ln>
            </p:spPr>
            <p:txBody>
              <a:bodyPr/>
              <a:lstStyle/>
              <a:p>
                <a:endParaRPr lang="fr-FR"/>
              </a:p>
            </p:txBody>
          </p:sp>
        </p:grpSp>
        <p:grpSp>
          <p:nvGrpSpPr>
            <p:cNvPr id="64519" name="Group 9"/>
            <p:cNvGrpSpPr>
              <a:grpSpLocks/>
            </p:cNvGrpSpPr>
            <p:nvPr/>
          </p:nvGrpSpPr>
          <p:grpSpPr bwMode="auto">
            <a:xfrm>
              <a:off x="3923" y="2387"/>
              <a:ext cx="1290" cy="1288"/>
              <a:chOff x="3923" y="2276"/>
              <a:chExt cx="1290" cy="1288"/>
            </a:xfrm>
          </p:grpSpPr>
          <p:sp>
            <p:nvSpPr>
              <p:cNvPr id="64523" name="Text Box 10"/>
              <p:cNvSpPr txBox="1">
                <a:spLocks noChangeArrowheads="1"/>
              </p:cNvSpPr>
              <p:nvPr/>
            </p:nvSpPr>
            <p:spPr bwMode="auto">
              <a:xfrm>
                <a:off x="3923" y="2614"/>
                <a:ext cx="1288" cy="703"/>
              </a:xfrm>
              <a:prstGeom prst="rect">
                <a:avLst/>
              </a:prstGeom>
              <a:solidFill>
                <a:srgbClr val="FFFFFF"/>
              </a:solidFill>
              <a:ln w="9525">
                <a:noFill/>
                <a:miter lim="800000"/>
                <a:headEnd/>
                <a:tailEnd/>
              </a:ln>
            </p:spPr>
            <p:txBody>
              <a:bodyPr/>
              <a:lstStyle/>
              <a:p>
                <a:pPr algn="ctr"/>
                <a:r>
                  <a:rPr lang="fr-FR" b="1"/>
                  <a:t>Le futur </a:t>
                </a:r>
              </a:p>
              <a:p>
                <a:pPr algn="ctr"/>
                <a:endParaRPr lang="fr-FR"/>
              </a:p>
              <a:p>
                <a:pPr algn="ctr"/>
                <a:r>
                  <a:rPr lang="fr-FR"/>
                  <a:t>Les probabilités</a:t>
                </a:r>
              </a:p>
            </p:txBody>
          </p:sp>
          <p:sp>
            <p:nvSpPr>
              <p:cNvPr id="64524" name="Oval 11"/>
              <p:cNvSpPr>
                <a:spLocks noChangeArrowheads="1"/>
              </p:cNvSpPr>
              <p:nvPr/>
            </p:nvSpPr>
            <p:spPr bwMode="auto">
              <a:xfrm>
                <a:off x="3925" y="2276"/>
                <a:ext cx="1288" cy="1288"/>
              </a:xfrm>
              <a:prstGeom prst="ellipse">
                <a:avLst/>
              </a:prstGeom>
              <a:noFill/>
              <a:ln w="9525">
                <a:solidFill>
                  <a:srgbClr val="000000"/>
                </a:solidFill>
                <a:round/>
                <a:headEnd/>
                <a:tailEnd/>
              </a:ln>
            </p:spPr>
            <p:txBody>
              <a:bodyPr/>
              <a:lstStyle/>
              <a:p>
                <a:endParaRPr lang="fr-FR"/>
              </a:p>
            </p:txBody>
          </p:sp>
        </p:grpSp>
        <p:sp>
          <p:nvSpPr>
            <p:cNvPr id="64520" name="AutoShape 12"/>
            <p:cNvSpPr>
              <a:spLocks noChangeArrowheads="1"/>
            </p:cNvSpPr>
            <p:nvPr/>
          </p:nvSpPr>
          <p:spPr bwMode="auto">
            <a:xfrm rot="-7906271">
              <a:off x="3290" y="2023"/>
              <a:ext cx="819" cy="234"/>
            </a:xfrm>
            <a:prstGeom prst="rightArrow">
              <a:avLst>
                <a:gd name="adj1" fmla="val 50000"/>
                <a:gd name="adj2" fmla="val 87500"/>
              </a:avLst>
            </a:prstGeom>
            <a:solidFill>
              <a:srgbClr val="00FF00"/>
            </a:solidFill>
            <a:ln w="9525">
              <a:solidFill>
                <a:srgbClr val="000000"/>
              </a:solidFill>
              <a:miter lim="800000"/>
              <a:headEnd/>
              <a:tailEnd/>
            </a:ln>
          </p:spPr>
          <p:txBody>
            <a:bodyPr/>
            <a:lstStyle/>
            <a:p>
              <a:endParaRPr lang="fr-FR"/>
            </a:p>
          </p:txBody>
        </p:sp>
        <p:sp>
          <p:nvSpPr>
            <p:cNvPr id="64521" name="AutoShape 13"/>
            <p:cNvSpPr>
              <a:spLocks noChangeArrowheads="1"/>
            </p:cNvSpPr>
            <p:nvPr/>
          </p:nvSpPr>
          <p:spPr bwMode="auto">
            <a:xfrm>
              <a:off x="2245" y="2744"/>
              <a:ext cx="819" cy="235"/>
            </a:xfrm>
            <a:prstGeom prst="rightArrow">
              <a:avLst>
                <a:gd name="adj1" fmla="val 50000"/>
                <a:gd name="adj2" fmla="val 87128"/>
              </a:avLst>
            </a:prstGeom>
            <a:solidFill>
              <a:srgbClr val="00FF00"/>
            </a:solidFill>
            <a:ln w="9525">
              <a:solidFill>
                <a:srgbClr val="000000"/>
              </a:solidFill>
              <a:miter lim="800000"/>
              <a:headEnd/>
              <a:tailEnd/>
            </a:ln>
          </p:spPr>
          <p:txBody>
            <a:bodyPr/>
            <a:lstStyle/>
            <a:p>
              <a:endParaRPr lang="fr-FR"/>
            </a:p>
          </p:txBody>
        </p:sp>
        <p:sp>
          <p:nvSpPr>
            <p:cNvPr id="64522" name="Text Box 14"/>
            <p:cNvSpPr txBox="1">
              <a:spLocks noChangeArrowheads="1"/>
            </p:cNvSpPr>
            <p:nvPr/>
          </p:nvSpPr>
          <p:spPr bwMode="auto">
            <a:xfrm>
              <a:off x="521" y="391"/>
              <a:ext cx="1996" cy="288"/>
            </a:xfrm>
            <a:prstGeom prst="rect">
              <a:avLst/>
            </a:prstGeom>
            <a:noFill/>
            <a:ln w="9525">
              <a:noFill/>
              <a:miter lim="800000"/>
              <a:headEnd/>
              <a:tailEnd/>
            </a:ln>
          </p:spPr>
          <p:txBody>
            <a:bodyPr>
              <a:spAutoFit/>
            </a:bodyPr>
            <a:lstStyle/>
            <a:p>
              <a:pPr>
                <a:spcBef>
                  <a:spcPct val="50000"/>
                </a:spcBef>
              </a:pPr>
              <a:r>
                <a:rPr lang="fr-FR" sz="2400" i="1"/>
                <a:t>Processus empiriste</a:t>
              </a:r>
            </a:p>
          </p:txBody>
        </p:sp>
      </p:grpSp>
      <p:sp>
        <p:nvSpPr>
          <p:cNvPr id="64515" name="ZoneTexte 14"/>
          <p:cNvSpPr txBox="1">
            <a:spLocks noChangeArrowheads="1"/>
          </p:cNvSpPr>
          <p:nvPr/>
        </p:nvSpPr>
        <p:spPr bwMode="auto">
          <a:xfrm>
            <a:off x="6011863" y="836613"/>
            <a:ext cx="2736850" cy="1754187"/>
          </a:xfrm>
          <a:prstGeom prst="rect">
            <a:avLst/>
          </a:prstGeom>
          <a:noFill/>
          <a:ln w="9525">
            <a:solidFill>
              <a:srgbClr val="FF0000"/>
            </a:solidFill>
            <a:miter lim="800000"/>
            <a:headEnd/>
            <a:tailEnd/>
          </a:ln>
        </p:spPr>
        <p:txBody>
          <a:bodyPr>
            <a:spAutoFit/>
          </a:bodyPr>
          <a:lstStyle/>
          <a:p>
            <a:r>
              <a:rPr lang="fr-FR"/>
              <a:t>Description statique des statistiques observées, reconduites en prévisions (probabilités), puis ajustement empirique des processus  </a:t>
            </a:r>
          </a:p>
        </p:txBody>
      </p:sp>
      <p:sp>
        <p:nvSpPr>
          <p:cNvPr id="64516" name="ZoneTexte 15"/>
          <p:cNvSpPr txBox="1">
            <a:spLocks noChangeArrowheads="1"/>
          </p:cNvSpPr>
          <p:nvPr/>
        </p:nvSpPr>
        <p:spPr bwMode="auto">
          <a:xfrm>
            <a:off x="2771775" y="4941888"/>
            <a:ext cx="3240088" cy="922337"/>
          </a:xfrm>
          <a:prstGeom prst="rect">
            <a:avLst/>
          </a:prstGeom>
          <a:noFill/>
          <a:ln w="9525">
            <a:solidFill>
              <a:srgbClr val="00B050"/>
            </a:solidFill>
            <a:miter lim="800000"/>
            <a:headEnd/>
            <a:tailEnd/>
          </a:ln>
        </p:spPr>
        <p:txBody>
          <a:bodyPr>
            <a:spAutoFit/>
          </a:bodyPr>
          <a:lstStyle/>
          <a:p>
            <a:r>
              <a:rPr lang="fr-FR"/>
              <a:t>Statistique descriptive (variance, axes d’inertie, facteurs… </a:t>
            </a:r>
          </a:p>
        </p:txBody>
      </p:sp>
      <p:sp>
        <p:nvSpPr>
          <p:cNvPr id="17" name="Espace réservé de la date 16"/>
          <p:cNvSpPr>
            <a:spLocks noGrp="1"/>
          </p:cNvSpPr>
          <p:nvPr>
            <p:ph type="dt" sz="half" idx="10"/>
          </p:nvPr>
        </p:nvSpPr>
        <p:spPr/>
        <p:txBody>
          <a:bodyPr/>
          <a:lstStyle/>
          <a:p>
            <a:pPr>
              <a:defRPr/>
            </a:pPr>
            <a:r>
              <a:rPr lang="fr-FR" smtClean="0"/>
              <a:t>Guy Brousseau</a:t>
            </a:r>
            <a:endParaRPr lang="fr-FR"/>
          </a:p>
        </p:txBody>
      </p:sp>
      <p:sp>
        <p:nvSpPr>
          <p:cNvPr id="19" name="Espace réservé du pied de page 18"/>
          <p:cNvSpPr>
            <a:spLocks noGrp="1"/>
          </p:cNvSpPr>
          <p:nvPr>
            <p:ph type="ftr" sz="quarter" idx="11"/>
          </p:nvPr>
        </p:nvSpPr>
        <p:spPr/>
        <p:txBody>
          <a:bodyPr/>
          <a:lstStyle/>
          <a:p>
            <a:pPr>
              <a:defRPr/>
            </a:pPr>
            <a:r>
              <a:rPr lang="fr-FR" smtClean="0"/>
              <a:t>Cours de Didactique des mathématiques 2010-2012 </a:t>
            </a:r>
            <a:endParaRPr lang="fr-FR"/>
          </a:p>
        </p:txBody>
      </p:sp>
      <p:sp>
        <p:nvSpPr>
          <p:cNvPr id="18" name="Espace réservé du numéro de diapositive 17"/>
          <p:cNvSpPr>
            <a:spLocks noGrp="1"/>
          </p:cNvSpPr>
          <p:nvPr>
            <p:ph type="sldNum" sz="quarter" idx="12"/>
          </p:nvPr>
        </p:nvSpPr>
        <p:spPr/>
        <p:txBody>
          <a:bodyPr/>
          <a:lstStyle/>
          <a:p>
            <a:pPr>
              <a:defRPr/>
            </a:pPr>
            <a:fld id="{48BF64D8-7ED7-4B16-A47E-83A7AD7E0083}" type="slidenum">
              <a:rPr lang="fr-FR" smtClean="0"/>
              <a:pPr>
                <a:defRPr/>
              </a:pPr>
              <a:t>82</a:t>
            </a:fld>
            <a:endParaRPr lang="fr-F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p:cNvGrpSpPr>
            <a:grpSpLocks/>
          </p:cNvGrpSpPr>
          <p:nvPr/>
        </p:nvGrpSpPr>
        <p:grpSpPr bwMode="auto">
          <a:xfrm>
            <a:off x="395288" y="1222375"/>
            <a:ext cx="7880350" cy="4727575"/>
            <a:chOff x="249" y="754"/>
            <a:chExt cx="4964" cy="2978"/>
          </a:xfrm>
        </p:grpSpPr>
        <p:grpSp>
          <p:nvGrpSpPr>
            <p:cNvPr id="65549" name="Group 3"/>
            <p:cNvGrpSpPr>
              <a:grpSpLocks/>
            </p:cNvGrpSpPr>
            <p:nvPr/>
          </p:nvGrpSpPr>
          <p:grpSpPr bwMode="auto">
            <a:xfrm>
              <a:off x="249" y="2444"/>
              <a:ext cx="1307" cy="1288"/>
              <a:chOff x="249" y="2444"/>
              <a:chExt cx="1307" cy="1288"/>
            </a:xfrm>
          </p:grpSpPr>
          <p:sp>
            <p:nvSpPr>
              <p:cNvPr id="65559" name="Text Box 4"/>
              <p:cNvSpPr txBox="1">
                <a:spLocks noChangeArrowheads="1"/>
              </p:cNvSpPr>
              <p:nvPr/>
            </p:nvSpPr>
            <p:spPr bwMode="auto">
              <a:xfrm>
                <a:off x="249" y="2750"/>
                <a:ext cx="1288" cy="703"/>
              </a:xfrm>
              <a:prstGeom prst="rect">
                <a:avLst/>
              </a:prstGeom>
              <a:solidFill>
                <a:srgbClr val="FFFFFF"/>
              </a:solidFill>
              <a:ln w="9525">
                <a:noFill/>
                <a:miter lim="800000"/>
                <a:headEnd/>
                <a:tailEnd/>
              </a:ln>
            </p:spPr>
            <p:txBody>
              <a:bodyPr/>
              <a:lstStyle/>
              <a:p>
                <a:pPr algn="ctr"/>
                <a:r>
                  <a:rPr lang="fr-FR" b="1"/>
                  <a:t>Le passé</a:t>
                </a:r>
                <a:r>
                  <a:rPr lang="fr-FR"/>
                  <a:t> </a:t>
                </a:r>
              </a:p>
              <a:p>
                <a:pPr algn="ctr"/>
                <a:endParaRPr lang="fr-FR"/>
              </a:p>
              <a:p>
                <a:pPr algn="ctr"/>
                <a:r>
                  <a:rPr lang="fr-FR"/>
                  <a:t>Les statistiques</a:t>
                </a:r>
              </a:p>
            </p:txBody>
          </p:sp>
          <p:sp>
            <p:nvSpPr>
              <p:cNvPr id="65560" name="Oval 5"/>
              <p:cNvSpPr>
                <a:spLocks noChangeArrowheads="1"/>
              </p:cNvSpPr>
              <p:nvPr/>
            </p:nvSpPr>
            <p:spPr bwMode="auto">
              <a:xfrm>
                <a:off x="268" y="2444"/>
                <a:ext cx="1288" cy="1288"/>
              </a:xfrm>
              <a:prstGeom prst="ellipse">
                <a:avLst/>
              </a:prstGeom>
              <a:noFill/>
              <a:ln w="9525">
                <a:solidFill>
                  <a:srgbClr val="000000"/>
                </a:solidFill>
                <a:round/>
                <a:headEnd/>
                <a:tailEnd/>
              </a:ln>
            </p:spPr>
            <p:txBody>
              <a:bodyPr/>
              <a:lstStyle/>
              <a:p>
                <a:endParaRPr lang="fr-FR"/>
              </a:p>
            </p:txBody>
          </p:sp>
        </p:grpSp>
        <p:grpSp>
          <p:nvGrpSpPr>
            <p:cNvPr id="65550" name="Group 6"/>
            <p:cNvGrpSpPr>
              <a:grpSpLocks/>
            </p:cNvGrpSpPr>
            <p:nvPr/>
          </p:nvGrpSpPr>
          <p:grpSpPr bwMode="auto">
            <a:xfrm>
              <a:off x="2051" y="754"/>
              <a:ext cx="1315" cy="1288"/>
              <a:chOff x="2051" y="754"/>
              <a:chExt cx="1315" cy="1288"/>
            </a:xfrm>
          </p:grpSpPr>
          <p:sp>
            <p:nvSpPr>
              <p:cNvPr id="65557" name="Text Box 7"/>
              <p:cNvSpPr txBox="1">
                <a:spLocks noChangeArrowheads="1"/>
              </p:cNvSpPr>
              <p:nvPr/>
            </p:nvSpPr>
            <p:spPr bwMode="auto">
              <a:xfrm>
                <a:off x="2064" y="981"/>
                <a:ext cx="1302" cy="937"/>
              </a:xfrm>
              <a:prstGeom prst="rect">
                <a:avLst/>
              </a:prstGeom>
              <a:solidFill>
                <a:srgbClr val="FFFFFF"/>
              </a:solidFill>
              <a:ln w="9525">
                <a:noFill/>
                <a:miter lim="800000"/>
                <a:headEnd/>
                <a:tailEnd/>
              </a:ln>
            </p:spPr>
            <p:txBody>
              <a:bodyPr/>
              <a:lstStyle/>
              <a:p>
                <a:pPr algn="ctr"/>
                <a:r>
                  <a:rPr lang="fr-FR" b="1"/>
                  <a:t>La machine </a:t>
                </a:r>
              </a:p>
              <a:p>
                <a:pPr algn="ctr"/>
                <a:r>
                  <a:rPr lang="fr-FR"/>
                  <a:t>La situation  qui produit …</a:t>
                </a:r>
              </a:p>
              <a:p>
                <a:pPr algn="ctr"/>
                <a:r>
                  <a:rPr lang="fr-FR"/>
                  <a:t>… les faits</a:t>
                </a:r>
              </a:p>
            </p:txBody>
          </p:sp>
          <p:sp>
            <p:nvSpPr>
              <p:cNvPr id="65558" name="Oval 8"/>
              <p:cNvSpPr>
                <a:spLocks noChangeArrowheads="1"/>
              </p:cNvSpPr>
              <p:nvPr/>
            </p:nvSpPr>
            <p:spPr bwMode="auto">
              <a:xfrm>
                <a:off x="2051" y="754"/>
                <a:ext cx="1302" cy="1288"/>
              </a:xfrm>
              <a:prstGeom prst="ellipse">
                <a:avLst/>
              </a:prstGeom>
              <a:noFill/>
              <a:ln w="9525">
                <a:solidFill>
                  <a:srgbClr val="000000"/>
                </a:solidFill>
                <a:round/>
                <a:headEnd/>
                <a:tailEnd/>
              </a:ln>
            </p:spPr>
            <p:txBody>
              <a:bodyPr/>
              <a:lstStyle/>
              <a:p>
                <a:endParaRPr lang="fr-FR"/>
              </a:p>
            </p:txBody>
          </p:sp>
        </p:grpSp>
        <p:grpSp>
          <p:nvGrpSpPr>
            <p:cNvPr id="65551" name="Group 9"/>
            <p:cNvGrpSpPr>
              <a:grpSpLocks/>
            </p:cNvGrpSpPr>
            <p:nvPr/>
          </p:nvGrpSpPr>
          <p:grpSpPr bwMode="auto">
            <a:xfrm>
              <a:off x="3923" y="2387"/>
              <a:ext cx="1290" cy="1288"/>
              <a:chOff x="3923" y="2276"/>
              <a:chExt cx="1290" cy="1288"/>
            </a:xfrm>
          </p:grpSpPr>
          <p:sp>
            <p:nvSpPr>
              <p:cNvPr id="65555" name="Text Box 10"/>
              <p:cNvSpPr txBox="1">
                <a:spLocks noChangeArrowheads="1"/>
              </p:cNvSpPr>
              <p:nvPr/>
            </p:nvSpPr>
            <p:spPr bwMode="auto">
              <a:xfrm>
                <a:off x="3923" y="2396"/>
                <a:ext cx="1288" cy="998"/>
              </a:xfrm>
              <a:prstGeom prst="rect">
                <a:avLst/>
              </a:prstGeom>
              <a:solidFill>
                <a:srgbClr val="FFFFFF"/>
              </a:solidFill>
              <a:ln w="9525">
                <a:noFill/>
                <a:miter lim="800000"/>
                <a:headEnd/>
                <a:tailEnd/>
              </a:ln>
            </p:spPr>
            <p:txBody>
              <a:bodyPr/>
              <a:lstStyle/>
              <a:p>
                <a:pPr algn="ctr"/>
                <a:r>
                  <a:rPr lang="fr-FR" b="1"/>
                  <a:t>Le futur </a:t>
                </a:r>
              </a:p>
              <a:p>
                <a:pPr algn="ctr"/>
                <a:r>
                  <a:rPr lang="fr-FR"/>
                  <a:t>Les prévisions à long terme</a:t>
                </a:r>
              </a:p>
              <a:p>
                <a:pPr algn="ctr"/>
                <a:r>
                  <a:rPr lang="fr-FR"/>
                  <a:t>Valeurs limites </a:t>
                </a:r>
              </a:p>
              <a:p>
                <a:pPr algn="ctr"/>
                <a:r>
                  <a:rPr lang="fr-FR"/>
                  <a:t>Les probabilités </a:t>
                </a:r>
              </a:p>
            </p:txBody>
          </p:sp>
          <p:sp>
            <p:nvSpPr>
              <p:cNvPr id="65556" name="Oval 11"/>
              <p:cNvSpPr>
                <a:spLocks noChangeArrowheads="1"/>
              </p:cNvSpPr>
              <p:nvPr/>
            </p:nvSpPr>
            <p:spPr bwMode="auto">
              <a:xfrm>
                <a:off x="3925" y="2276"/>
                <a:ext cx="1288" cy="1288"/>
              </a:xfrm>
              <a:prstGeom prst="ellipse">
                <a:avLst/>
              </a:prstGeom>
              <a:noFill/>
              <a:ln w="9525">
                <a:solidFill>
                  <a:srgbClr val="000000"/>
                </a:solidFill>
                <a:round/>
                <a:headEnd/>
                <a:tailEnd/>
              </a:ln>
            </p:spPr>
            <p:txBody>
              <a:bodyPr/>
              <a:lstStyle/>
              <a:p>
                <a:endParaRPr lang="fr-FR"/>
              </a:p>
            </p:txBody>
          </p:sp>
        </p:grpSp>
        <p:sp>
          <p:nvSpPr>
            <p:cNvPr id="65552" name="AutoShape 12"/>
            <p:cNvSpPr>
              <a:spLocks noChangeArrowheads="1"/>
            </p:cNvSpPr>
            <p:nvPr/>
          </p:nvSpPr>
          <p:spPr bwMode="auto">
            <a:xfrm rot="-2506271">
              <a:off x="953" y="1707"/>
              <a:ext cx="819" cy="234"/>
            </a:xfrm>
            <a:prstGeom prst="rightArrow">
              <a:avLst>
                <a:gd name="adj1" fmla="val 50000"/>
                <a:gd name="adj2" fmla="val 87500"/>
              </a:avLst>
            </a:prstGeom>
            <a:solidFill>
              <a:srgbClr val="00FF00"/>
            </a:solidFill>
            <a:ln w="9525">
              <a:solidFill>
                <a:srgbClr val="000000"/>
              </a:solidFill>
              <a:miter lim="800000"/>
              <a:headEnd/>
              <a:tailEnd/>
            </a:ln>
          </p:spPr>
          <p:txBody>
            <a:bodyPr/>
            <a:lstStyle/>
            <a:p>
              <a:endParaRPr lang="fr-FR"/>
            </a:p>
          </p:txBody>
        </p:sp>
        <p:sp>
          <p:nvSpPr>
            <p:cNvPr id="65553" name="AutoShape 13"/>
            <p:cNvSpPr>
              <a:spLocks noChangeArrowheads="1"/>
            </p:cNvSpPr>
            <p:nvPr/>
          </p:nvSpPr>
          <p:spPr bwMode="auto">
            <a:xfrm rot="2893729">
              <a:off x="3335" y="1594"/>
              <a:ext cx="819" cy="234"/>
            </a:xfrm>
            <a:prstGeom prst="rightArrow">
              <a:avLst>
                <a:gd name="adj1" fmla="val 50000"/>
                <a:gd name="adj2" fmla="val 87500"/>
              </a:avLst>
            </a:prstGeom>
            <a:solidFill>
              <a:srgbClr val="00FF00"/>
            </a:solidFill>
            <a:ln w="9525">
              <a:solidFill>
                <a:srgbClr val="000000"/>
              </a:solidFill>
              <a:miter lim="800000"/>
              <a:headEnd/>
              <a:tailEnd/>
            </a:ln>
          </p:spPr>
          <p:txBody>
            <a:bodyPr/>
            <a:lstStyle/>
            <a:p>
              <a:endParaRPr lang="fr-FR"/>
            </a:p>
          </p:txBody>
        </p:sp>
        <p:sp>
          <p:nvSpPr>
            <p:cNvPr id="65554" name="AutoShape 14"/>
            <p:cNvSpPr>
              <a:spLocks noChangeArrowheads="1"/>
            </p:cNvSpPr>
            <p:nvPr/>
          </p:nvSpPr>
          <p:spPr bwMode="auto">
            <a:xfrm flipH="1">
              <a:off x="2286" y="2907"/>
              <a:ext cx="819" cy="235"/>
            </a:xfrm>
            <a:prstGeom prst="rightArrow">
              <a:avLst>
                <a:gd name="adj1" fmla="val 50000"/>
                <a:gd name="adj2" fmla="val 87128"/>
              </a:avLst>
            </a:prstGeom>
            <a:solidFill>
              <a:srgbClr val="00FF00"/>
            </a:solidFill>
            <a:ln w="9525">
              <a:solidFill>
                <a:srgbClr val="000000"/>
              </a:solidFill>
              <a:miter lim="800000"/>
              <a:headEnd/>
              <a:tailEnd/>
            </a:ln>
          </p:spPr>
          <p:txBody>
            <a:bodyPr/>
            <a:lstStyle/>
            <a:p>
              <a:endParaRPr lang="fr-FR"/>
            </a:p>
          </p:txBody>
        </p:sp>
      </p:grpSp>
      <p:sp>
        <p:nvSpPr>
          <p:cNvPr id="65539" name="ZoneTexte 14"/>
          <p:cNvSpPr txBox="1">
            <a:spLocks noChangeArrowheads="1"/>
          </p:cNvSpPr>
          <p:nvPr/>
        </p:nvSpPr>
        <p:spPr bwMode="auto">
          <a:xfrm>
            <a:off x="971550" y="333375"/>
            <a:ext cx="6913563" cy="830263"/>
          </a:xfrm>
          <a:prstGeom prst="rect">
            <a:avLst/>
          </a:prstGeom>
          <a:noFill/>
          <a:ln w="9525">
            <a:noFill/>
            <a:miter lim="800000"/>
            <a:headEnd/>
            <a:tailEnd/>
          </a:ln>
        </p:spPr>
        <p:txBody>
          <a:bodyPr>
            <a:spAutoFit/>
          </a:bodyPr>
          <a:lstStyle/>
          <a:p>
            <a:r>
              <a:rPr lang="fr-FR" sz="2400" i="1"/>
              <a:t>Processus utilisé dans cette expérience (dialectique)   </a:t>
            </a:r>
          </a:p>
        </p:txBody>
      </p:sp>
      <p:sp>
        <p:nvSpPr>
          <p:cNvPr id="65540" name="ZoneTexte 16"/>
          <p:cNvSpPr txBox="1">
            <a:spLocks noChangeArrowheads="1"/>
          </p:cNvSpPr>
          <p:nvPr/>
        </p:nvSpPr>
        <p:spPr bwMode="auto">
          <a:xfrm>
            <a:off x="5867400" y="1570038"/>
            <a:ext cx="2449513" cy="922337"/>
          </a:xfrm>
          <a:prstGeom prst="rect">
            <a:avLst/>
          </a:prstGeom>
          <a:noFill/>
          <a:ln w="19050">
            <a:solidFill>
              <a:srgbClr val="00B050"/>
            </a:solidFill>
            <a:miter lim="800000"/>
            <a:headEnd/>
            <a:tailEnd/>
          </a:ln>
        </p:spPr>
        <p:txBody>
          <a:bodyPr>
            <a:spAutoFit/>
          </a:bodyPr>
          <a:lstStyle/>
          <a:p>
            <a:r>
              <a:rPr lang="fr-FR"/>
              <a:t>La machine n’est pas entièrement connue </a:t>
            </a:r>
          </a:p>
          <a:p>
            <a:r>
              <a:rPr lang="fr-FR"/>
              <a:t>Que peut-on prévoir ?</a:t>
            </a:r>
          </a:p>
        </p:txBody>
      </p:sp>
      <p:sp>
        <p:nvSpPr>
          <p:cNvPr id="65541" name="ZoneTexte 17"/>
          <p:cNvSpPr txBox="1">
            <a:spLocks noChangeArrowheads="1"/>
          </p:cNvSpPr>
          <p:nvPr/>
        </p:nvSpPr>
        <p:spPr bwMode="auto">
          <a:xfrm>
            <a:off x="3203575" y="4006850"/>
            <a:ext cx="2376488" cy="646113"/>
          </a:xfrm>
          <a:prstGeom prst="rect">
            <a:avLst/>
          </a:prstGeom>
          <a:noFill/>
          <a:ln w="19050">
            <a:solidFill>
              <a:srgbClr val="00B050"/>
            </a:solidFill>
            <a:miter lim="800000"/>
            <a:headEnd/>
            <a:tailEnd/>
          </a:ln>
        </p:spPr>
        <p:txBody>
          <a:bodyPr>
            <a:spAutoFit/>
          </a:bodyPr>
          <a:lstStyle/>
          <a:p>
            <a:r>
              <a:rPr lang="fr-FR"/>
              <a:t>Ce que l’on prévoit se réalise-t-il ? </a:t>
            </a:r>
          </a:p>
        </p:txBody>
      </p:sp>
      <p:sp>
        <p:nvSpPr>
          <p:cNvPr id="65542" name="ZoneTexte 18"/>
          <p:cNvSpPr txBox="1">
            <a:spLocks noChangeArrowheads="1"/>
          </p:cNvSpPr>
          <p:nvPr/>
        </p:nvSpPr>
        <p:spPr bwMode="auto">
          <a:xfrm>
            <a:off x="611188" y="1846263"/>
            <a:ext cx="2305050" cy="646112"/>
          </a:xfrm>
          <a:prstGeom prst="rect">
            <a:avLst/>
          </a:prstGeom>
          <a:noFill/>
          <a:ln w="19050">
            <a:solidFill>
              <a:srgbClr val="00B050"/>
            </a:solidFill>
            <a:miter lim="800000"/>
            <a:headEnd/>
            <a:tailEnd/>
          </a:ln>
        </p:spPr>
        <p:txBody>
          <a:bodyPr>
            <a:spAutoFit/>
          </a:bodyPr>
          <a:lstStyle/>
          <a:p>
            <a:r>
              <a:rPr lang="fr-FR"/>
              <a:t>Hypothèse  nouvelle sur la machine</a:t>
            </a:r>
          </a:p>
        </p:txBody>
      </p:sp>
      <p:sp>
        <p:nvSpPr>
          <p:cNvPr id="20" name="Flèche droite 19"/>
          <p:cNvSpPr/>
          <p:nvPr/>
        </p:nvSpPr>
        <p:spPr>
          <a:xfrm rot="13688732">
            <a:off x="5378450" y="3563938"/>
            <a:ext cx="1152525" cy="3587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5544" name="AutoShape 14"/>
          <p:cNvSpPr>
            <a:spLocks noChangeArrowheads="1"/>
          </p:cNvSpPr>
          <p:nvPr/>
        </p:nvSpPr>
        <p:spPr bwMode="auto">
          <a:xfrm rot="10800000" flipH="1">
            <a:off x="3635375" y="5143500"/>
            <a:ext cx="1300163" cy="373063"/>
          </a:xfrm>
          <a:prstGeom prst="rightArrow">
            <a:avLst>
              <a:gd name="adj1" fmla="val 50000"/>
              <a:gd name="adj2" fmla="val 87128"/>
            </a:avLst>
          </a:prstGeom>
          <a:solidFill>
            <a:srgbClr val="FF0000"/>
          </a:solidFill>
          <a:ln w="9525">
            <a:solidFill>
              <a:srgbClr val="000000"/>
            </a:solidFill>
            <a:miter lim="800000"/>
            <a:headEnd/>
            <a:tailEnd/>
          </a:ln>
        </p:spPr>
        <p:txBody>
          <a:bodyPr/>
          <a:lstStyle/>
          <a:p>
            <a:endParaRPr lang="fr-FR"/>
          </a:p>
        </p:txBody>
      </p:sp>
      <p:sp>
        <p:nvSpPr>
          <p:cNvPr id="65545" name="ZoneTexte 21"/>
          <p:cNvSpPr txBox="1">
            <a:spLocks noChangeArrowheads="1"/>
          </p:cNvSpPr>
          <p:nvPr/>
        </p:nvSpPr>
        <p:spPr bwMode="auto">
          <a:xfrm>
            <a:off x="2987675" y="5508625"/>
            <a:ext cx="2952750" cy="368300"/>
          </a:xfrm>
          <a:prstGeom prst="rect">
            <a:avLst/>
          </a:prstGeom>
          <a:noFill/>
          <a:ln w="9525">
            <a:solidFill>
              <a:srgbClr val="FF0000"/>
            </a:solidFill>
            <a:miter lim="800000"/>
            <a:headEnd/>
            <a:tailEnd/>
          </a:ln>
        </p:spPr>
        <p:txBody>
          <a:bodyPr>
            <a:spAutoFit/>
          </a:bodyPr>
          <a:lstStyle/>
          <a:p>
            <a:r>
              <a:rPr lang="fr-FR"/>
              <a:t>Observation, confrontation  </a:t>
            </a:r>
          </a:p>
        </p:txBody>
      </p:sp>
      <p:sp>
        <p:nvSpPr>
          <p:cNvPr id="65546" name="AutoShape 12"/>
          <p:cNvSpPr>
            <a:spLocks noChangeArrowheads="1"/>
          </p:cNvSpPr>
          <p:nvPr/>
        </p:nvSpPr>
        <p:spPr bwMode="auto">
          <a:xfrm rot="8345677">
            <a:off x="1654175" y="3160713"/>
            <a:ext cx="1300163" cy="371475"/>
          </a:xfrm>
          <a:prstGeom prst="rightArrow">
            <a:avLst>
              <a:gd name="adj1" fmla="val 50000"/>
              <a:gd name="adj2" fmla="val 87500"/>
            </a:avLst>
          </a:prstGeom>
          <a:solidFill>
            <a:srgbClr val="FF0000"/>
          </a:solidFill>
          <a:ln w="9525">
            <a:solidFill>
              <a:srgbClr val="000000"/>
            </a:solidFill>
            <a:miter lim="800000"/>
            <a:headEnd/>
            <a:tailEnd/>
          </a:ln>
        </p:spPr>
        <p:txBody>
          <a:bodyPr/>
          <a:lstStyle/>
          <a:p>
            <a:endParaRPr lang="fr-FR"/>
          </a:p>
        </p:txBody>
      </p:sp>
      <p:sp>
        <p:nvSpPr>
          <p:cNvPr id="65547" name="ZoneTexte 23"/>
          <p:cNvSpPr txBox="1">
            <a:spLocks noChangeArrowheads="1"/>
          </p:cNvSpPr>
          <p:nvPr/>
        </p:nvSpPr>
        <p:spPr bwMode="auto">
          <a:xfrm>
            <a:off x="6084888" y="3357563"/>
            <a:ext cx="2590800" cy="368300"/>
          </a:xfrm>
          <a:prstGeom prst="rect">
            <a:avLst/>
          </a:prstGeom>
          <a:noFill/>
          <a:ln w="9525">
            <a:solidFill>
              <a:srgbClr val="FF0000"/>
            </a:solidFill>
            <a:miter lim="800000"/>
            <a:headEnd/>
            <a:tailEnd/>
          </a:ln>
        </p:spPr>
        <p:txBody>
          <a:bodyPr>
            <a:spAutoFit/>
          </a:bodyPr>
          <a:lstStyle/>
          <a:p>
            <a:r>
              <a:rPr lang="fr-FR"/>
              <a:t>Consistance du calcul</a:t>
            </a:r>
          </a:p>
        </p:txBody>
      </p:sp>
      <p:sp>
        <p:nvSpPr>
          <p:cNvPr id="65548" name="ZoneTexte 25"/>
          <p:cNvSpPr txBox="1">
            <a:spLocks noChangeArrowheads="1"/>
          </p:cNvSpPr>
          <p:nvPr/>
        </p:nvSpPr>
        <p:spPr bwMode="auto">
          <a:xfrm>
            <a:off x="2339975" y="3429000"/>
            <a:ext cx="2808288" cy="369888"/>
          </a:xfrm>
          <a:prstGeom prst="rect">
            <a:avLst/>
          </a:prstGeom>
          <a:noFill/>
          <a:ln w="9525">
            <a:solidFill>
              <a:srgbClr val="FF0000"/>
            </a:solidFill>
            <a:miter lim="800000"/>
            <a:headEnd/>
            <a:tailEnd/>
          </a:ln>
        </p:spPr>
        <p:txBody>
          <a:bodyPr>
            <a:spAutoFit/>
          </a:bodyPr>
          <a:lstStyle/>
          <a:p>
            <a:r>
              <a:rPr lang="fr-FR"/>
              <a:t>Signification, consistance</a:t>
            </a:r>
          </a:p>
        </p:txBody>
      </p:sp>
      <p:sp>
        <p:nvSpPr>
          <p:cNvPr id="25" name="Espace réservé de la date 24"/>
          <p:cNvSpPr>
            <a:spLocks noGrp="1"/>
          </p:cNvSpPr>
          <p:nvPr>
            <p:ph type="dt" sz="half" idx="10"/>
          </p:nvPr>
        </p:nvSpPr>
        <p:spPr/>
        <p:txBody>
          <a:bodyPr/>
          <a:lstStyle/>
          <a:p>
            <a:pPr>
              <a:defRPr/>
            </a:pPr>
            <a:r>
              <a:rPr lang="fr-FR" smtClean="0"/>
              <a:t>Guy Brousseau</a:t>
            </a:r>
            <a:endParaRPr lang="fr-FR"/>
          </a:p>
        </p:txBody>
      </p:sp>
      <p:sp>
        <p:nvSpPr>
          <p:cNvPr id="27" name="Espace réservé du pied de page 26"/>
          <p:cNvSpPr>
            <a:spLocks noGrp="1"/>
          </p:cNvSpPr>
          <p:nvPr>
            <p:ph type="ftr" sz="quarter" idx="11"/>
          </p:nvPr>
        </p:nvSpPr>
        <p:spPr/>
        <p:txBody>
          <a:bodyPr/>
          <a:lstStyle/>
          <a:p>
            <a:pPr>
              <a:defRPr/>
            </a:pPr>
            <a:r>
              <a:rPr lang="fr-FR" smtClean="0"/>
              <a:t>Cours de Didactique des mathématiques 2010-2012 </a:t>
            </a:r>
            <a:endParaRPr lang="fr-FR"/>
          </a:p>
        </p:txBody>
      </p:sp>
      <p:sp>
        <p:nvSpPr>
          <p:cNvPr id="26" name="Espace réservé du numéro de diapositive 25"/>
          <p:cNvSpPr>
            <a:spLocks noGrp="1"/>
          </p:cNvSpPr>
          <p:nvPr>
            <p:ph type="sldNum" sz="quarter" idx="12"/>
          </p:nvPr>
        </p:nvSpPr>
        <p:spPr/>
        <p:txBody>
          <a:bodyPr/>
          <a:lstStyle/>
          <a:p>
            <a:pPr>
              <a:defRPr/>
            </a:pPr>
            <a:fld id="{48BF64D8-7ED7-4B16-A47E-83A7AD7E0083}" type="slidenum">
              <a:rPr lang="fr-FR" smtClean="0"/>
              <a:pPr>
                <a:defRPr/>
              </a:pPr>
              <a:t>83</a:t>
            </a:fld>
            <a:endParaRPr lang="fr-F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2816"/>
            <a:ext cx="7772400" cy="1470025"/>
          </a:xfrm>
        </p:spPr>
        <p:txBody>
          <a:bodyPr/>
          <a:lstStyle/>
          <a:p>
            <a:r>
              <a:rPr lang="fr-FR" dirty="0" smtClean="0"/>
              <a:t>Fin de ce diaporama</a:t>
            </a:r>
            <a:endParaRPr lang="fr-FR" dirty="0"/>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F6C6BBE7-DD7D-4CCC-87DA-C48486626EB0}" type="slidenum">
              <a:rPr lang="fr-FR" smtClean="0"/>
              <a:pPr>
                <a:defRPr/>
              </a:pPr>
              <a:t>84</a:t>
            </a:fld>
            <a:endParaRPr lang="fr-FR"/>
          </a:p>
        </p:txBody>
      </p:sp>
      <p:sp>
        <p:nvSpPr>
          <p:cNvPr id="7" name="ZoneTexte 6"/>
          <p:cNvSpPr txBox="1"/>
          <p:nvPr/>
        </p:nvSpPr>
        <p:spPr>
          <a:xfrm>
            <a:off x="1259632" y="4005064"/>
            <a:ext cx="7056784" cy="1477328"/>
          </a:xfrm>
          <a:prstGeom prst="rect">
            <a:avLst/>
          </a:prstGeom>
          <a:noFill/>
        </p:spPr>
        <p:txBody>
          <a:bodyPr wrap="square" rtlCol="0">
            <a:spAutoFit/>
          </a:bodyPr>
          <a:lstStyle/>
          <a:p>
            <a:pPr algn="ctr"/>
            <a:r>
              <a:rPr lang="fr-FR" dirty="0" smtClean="0"/>
              <a:t>Lire la suite de </a:t>
            </a:r>
          </a:p>
          <a:p>
            <a:pPr algn="ctr"/>
            <a:r>
              <a:rPr lang="fr-FR" dirty="0" smtClean="0"/>
              <a:t>« Premier enseignement de la Statistique au CM2 : 1. le récit »</a:t>
            </a:r>
          </a:p>
          <a:p>
            <a:pPr algn="ctr"/>
            <a:r>
              <a:rPr lang="fr-FR" dirty="0" smtClean="0"/>
              <a:t>dans : </a:t>
            </a:r>
          </a:p>
          <a:p>
            <a:pPr algn="ctr"/>
            <a:r>
              <a:rPr lang="fr-FR" dirty="0" smtClean="0"/>
              <a:t>«  Premier enseignement de la Statistique au CM2 : 2. la Genèse d’un curriculum »</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28192"/>
            <a:ext cx="8229600" cy="2692896"/>
          </a:xfrm>
        </p:spPr>
        <p:txBody>
          <a:bodyPr/>
          <a:lstStyle/>
          <a:p>
            <a:r>
              <a:rPr lang="fr-FR" sz="2400" dirty="0" smtClean="0">
                <a:latin typeface="Calibri" pitchFamily="34" charset="0"/>
                <a:cs typeface="Calibri" pitchFamily="34" charset="0"/>
              </a:rPr>
              <a:t>De plus les idées engagées dans cette expérience ont évolué. </a:t>
            </a:r>
          </a:p>
          <a:p>
            <a:r>
              <a:rPr lang="fr-FR" sz="2400" dirty="0" smtClean="0">
                <a:latin typeface="Calibri" pitchFamily="34" charset="0"/>
                <a:cs typeface="Calibri" pitchFamily="34" charset="0"/>
              </a:rPr>
              <a:t>Ainsi les concepts et les vocabulaires des différents utilisateurs étaient différents et évoluaient ! </a:t>
            </a:r>
          </a:p>
          <a:p>
            <a:r>
              <a:rPr lang="fr-FR" sz="2400" dirty="0" smtClean="0">
                <a:latin typeface="Calibri" pitchFamily="34" charset="0"/>
                <a:cs typeface="Calibri" pitchFamily="34" charset="0"/>
              </a:rPr>
              <a:t>Il aurait donc fallu, sans doute, réécrire les comptes rendus…</a:t>
            </a:r>
          </a:p>
        </p:txBody>
      </p:sp>
      <p:sp>
        <p:nvSpPr>
          <p:cNvPr id="4" name="Espace réservé de la date 3"/>
          <p:cNvSpPr>
            <a:spLocks noGrp="1"/>
          </p:cNvSpPr>
          <p:nvPr>
            <p:ph type="dt" sz="half" idx="10"/>
          </p:nvPr>
        </p:nvSpPr>
        <p:spPr/>
        <p:txBody>
          <a:bodyPr/>
          <a:lstStyle/>
          <a:p>
            <a:pPr>
              <a:defRPr/>
            </a:pPr>
            <a:r>
              <a:rPr lang="fr-FR" smtClean="0"/>
              <a:t>Guy Brousseau</a:t>
            </a:r>
            <a:endParaRPr lang="fr-FR"/>
          </a:p>
        </p:txBody>
      </p:sp>
      <p:sp>
        <p:nvSpPr>
          <p:cNvPr id="6" name="Espace réservé du pied de page 5"/>
          <p:cNvSpPr>
            <a:spLocks noGrp="1"/>
          </p:cNvSpPr>
          <p:nvPr>
            <p:ph type="ftr" sz="quarter" idx="11"/>
          </p:nvPr>
        </p:nvSpPr>
        <p:spPr/>
        <p:txBody>
          <a:bodyPr/>
          <a:lstStyle/>
          <a:p>
            <a:pPr>
              <a:defRPr/>
            </a:pPr>
            <a:r>
              <a:rPr lang="fr-FR" smtClean="0"/>
              <a:t>Cours de Didactique des mathématiques 2010-2012 </a:t>
            </a:r>
            <a:endParaRPr lang="fr-FR"/>
          </a:p>
        </p:txBody>
      </p:sp>
      <p:sp>
        <p:nvSpPr>
          <p:cNvPr id="5" name="Espace réservé du numéro de diapositive 4"/>
          <p:cNvSpPr>
            <a:spLocks noGrp="1"/>
          </p:cNvSpPr>
          <p:nvPr>
            <p:ph type="sldNum" sz="quarter" idx="12"/>
          </p:nvPr>
        </p:nvSpPr>
        <p:spPr/>
        <p:txBody>
          <a:bodyPr/>
          <a:lstStyle/>
          <a:p>
            <a:pPr>
              <a:defRPr/>
            </a:pPr>
            <a:fld id="{48BF64D8-7ED7-4B16-A47E-83A7AD7E0083}" type="slidenum">
              <a:rPr lang="fr-FR" smtClean="0"/>
              <a:pPr>
                <a:defRPr/>
              </a:pPr>
              <a:t>9</a:t>
            </a:fld>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4475</TotalTime>
  <Words>5476</Words>
  <Application>Microsoft Office PowerPoint</Application>
  <PresentationFormat>Affichage à l'écran (4:3)</PresentationFormat>
  <Paragraphs>936</Paragraphs>
  <Slides>84</Slides>
  <Notes>3</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84</vt:i4>
      </vt:variant>
    </vt:vector>
  </HeadingPairs>
  <TitlesOfParts>
    <vt:vector size="87" baseType="lpstr">
      <vt:lpstr>Thème Office</vt:lpstr>
      <vt:lpstr>Image bitmap</vt:lpstr>
      <vt:lpstr>Image FotoTouch Color</vt:lpstr>
      <vt:lpstr>Premier enseignement de la Statistique au CM2</vt:lpstr>
      <vt:lpstr>Le récit du curriculum </vt:lpstr>
      <vt:lpstr>Diapositive 3</vt:lpstr>
      <vt:lpstr>Présentation </vt:lpstr>
      <vt:lpstr>Renseignements préliminaires</vt:lpstr>
      <vt:lpstr>Les expériences</vt:lpstr>
      <vt:lpstr>Les intentions des expériences</vt:lpstr>
      <vt:lpstr>Le vocabulaire de l’expérience</vt:lpstr>
      <vt:lpstr>Diapositive 9</vt:lpstr>
      <vt:lpstr>Les étapes du curriculum expérimental  </vt:lpstr>
      <vt:lpstr>1. Deviner ce qui est caché</vt:lpstr>
      <vt:lpstr>1.a. Préparation de la machine</vt:lpstr>
      <vt:lpstr>Diapositive 13</vt:lpstr>
      <vt:lpstr>1.b. Premières observations</vt:lpstr>
      <vt:lpstr>Diapositive 15</vt:lpstr>
      <vt:lpstr>1. c Hypothèses déterministes</vt:lpstr>
      <vt:lpstr>Pourquoi observer à nouveau ?</vt:lpstr>
      <vt:lpstr>Diapositive 18</vt:lpstr>
      <vt:lpstr>Diapositive 19</vt:lpstr>
      <vt:lpstr>Qu’allons nous observer ?                                Les blanches et les noires ! </vt:lpstr>
      <vt:lpstr>La situation comporte trois objets</vt:lpstr>
      <vt:lpstr>Elle les met en rapport </vt:lpstr>
      <vt:lpstr>Un processus a trois temps</vt:lpstr>
      <vt:lpstr>Diapositive 24</vt:lpstr>
      <vt:lpstr>2. Modélisation et comparaisons d’expériences</vt:lpstr>
      <vt:lpstr>2.a  Les séries de cinq observations </vt:lpstr>
      <vt:lpstr>Distribution des groupes de 5</vt:lpstr>
      <vt:lpstr>Diapositive 28</vt:lpstr>
      <vt:lpstr>2.b  Le doute… </vt:lpstr>
      <vt:lpstr>Se convaincre ou prouver ?</vt:lpstr>
      <vt:lpstr>… et la révolte !</vt:lpstr>
      <vt:lpstr>Commentaires 1</vt:lpstr>
      <vt:lpstr>Commentaires 2</vt:lpstr>
      <vt:lpstr>2.c Première idée de test d’hypothèse </vt:lpstr>
      <vt:lpstr>Premiers résultats : pratiques et connaissances</vt:lpstr>
      <vt:lpstr> Intermède inattendu </vt:lpstr>
      <vt:lpstr>Premiers résultats : questions et projets</vt:lpstr>
      <vt:lpstr>. </vt:lpstr>
      <vt:lpstr>2. d.          2ième Modélisation  :           les bouteilles transparentes</vt:lpstr>
      <vt:lpstr>2.e. Comparaison de toutes les possibilités</vt:lpstr>
      <vt:lpstr>3. Représentations graphiques </vt:lpstr>
      <vt:lpstr>3. a. Le calcul des fréquences</vt:lpstr>
      <vt:lpstr>Exemple de tableau obtenu</vt:lpstr>
      <vt:lpstr>3.b. Les tables de hasard</vt:lpstr>
      <vt:lpstr>3. c. Les graphiques et leur usage </vt:lpstr>
      <vt:lpstr>Un graphique jusqu’à 110 (session 15)</vt:lpstr>
      <vt:lpstr>Deux bouteilles de même composition: 1B 4N jusqu’à 180.</vt:lpstr>
      <vt:lpstr>.</vt:lpstr>
      <vt:lpstr>4. Convergence et Décision  </vt:lpstr>
      <vt:lpstr>4.a. Le jeu   De quelle bouteille vient ce graphique? </vt:lpstr>
      <vt:lpstr>"devine d’où vient cette suite"</vt:lpstr>
      <vt:lpstr>4.b. Les zones des suites (séance. 22)</vt:lpstr>
      <vt:lpstr>Les zones de décision</vt:lpstr>
      <vt:lpstr>Objection inopportune? </vt:lpstr>
      <vt:lpstr>Diapositive 55</vt:lpstr>
      <vt:lpstr>5. Le risque et son coût </vt:lpstr>
      <vt:lpstr>5.a. Le risque d’erreur </vt:lpstr>
      <vt:lpstr>Une bouteille avec 8 billes</vt:lpstr>
      <vt:lpstr>Diapositive 59</vt:lpstr>
      <vt:lpstr>5.b. Le risque d’erreur quantifié</vt:lpstr>
      <vt:lpstr>Pour rassurer les expérimentateurs</vt:lpstr>
      <vt:lpstr>Diapositive 62</vt:lpstr>
      <vt:lpstr>5.c. Le prix de la sécurité</vt:lpstr>
      <vt:lpstr>5.d. La sécurité à un prix</vt:lpstr>
      <vt:lpstr>Passion de Connaître vs passion de Gagner ? </vt:lpstr>
      <vt:lpstr>Exercices      (Séance 22)</vt:lpstr>
      <vt:lpstr>6. Les évènements et leur probabilité</vt:lpstr>
      <vt:lpstr>Les événements et leurs probabilités</vt:lpstr>
      <vt:lpstr>La Séance 26</vt:lpstr>
      <vt:lpstr>Diapositive 70</vt:lpstr>
      <vt:lpstr>Suite de leçons et d’expériences</vt:lpstr>
      <vt:lpstr>Diapositive 72</vt:lpstr>
      <vt:lpstr>Séance finale 31</vt:lpstr>
      <vt:lpstr>L’évaluation globale trop ambitieuse…</vt:lpstr>
      <vt:lpstr>Commentaire : Comparaison avec les méthodes en usage</vt:lpstr>
      <vt:lpstr>Analyse </vt:lpstr>
      <vt:lpstr>Diapositive 77</vt:lpstr>
      <vt:lpstr>Comparaison des situations</vt:lpstr>
      <vt:lpstr>Demandes  du professeur</vt:lpstr>
      <vt:lpstr>«Connaissances» que les élèves doivent produire</vt:lpstr>
      <vt:lpstr>Diapositive 81</vt:lpstr>
      <vt:lpstr>Diapositive 82</vt:lpstr>
      <vt:lpstr>Diapositive 83</vt:lpstr>
      <vt:lpstr>Fin de ce diaporama</vt:lpstr>
    </vt:vector>
  </TitlesOfParts>
  <Company>perso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Situations Processus et curriculums en mathématiques</dc:title>
  <dc:creator>Brousseau Guy</dc:creator>
  <cp:lastModifiedBy>BROUSSEAU</cp:lastModifiedBy>
  <cp:revision>291</cp:revision>
  <dcterms:created xsi:type="dcterms:W3CDTF">2003-04-24T09:48:15Z</dcterms:created>
  <dcterms:modified xsi:type="dcterms:W3CDTF">2012-02-17T10:06:40Z</dcterms:modified>
</cp:coreProperties>
</file>